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0"/>
  </p:notesMasterIdLst>
  <p:sldIdLst>
    <p:sldId id="256" r:id="rId2"/>
    <p:sldId id="302" r:id="rId3"/>
    <p:sldId id="260" r:id="rId4"/>
    <p:sldId id="258" r:id="rId5"/>
    <p:sldId id="259" r:id="rId6"/>
    <p:sldId id="261" r:id="rId7"/>
    <p:sldId id="262" r:id="rId8"/>
    <p:sldId id="265" r:id="rId9"/>
    <p:sldId id="264" r:id="rId10"/>
    <p:sldId id="263" r:id="rId11"/>
    <p:sldId id="266" r:id="rId12"/>
    <p:sldId id="267" r:id="rId13"/>
    <p:sldId id="268" r:id="rId14"/>
    <p:sldId id="269" r:id="rId15"/>
    <p:sldId id="270" r:id="rId16"/>
    <p:sldId id="271" r:id="rId17"/>
    <p:sldId id="274" r:id="rId18"/>
    <p:sldId id="272" r:id="rId19"/>
    <p:sldId id="279" r:id="rId20"/>
    <p:sldId id="301" r:id="rId21"/>
    <p:sldId id="300" r:id="rId22"/>
    <p:sldId id="299" r:id="rId23"/>
    <p:sldId id="298" r:id="rId24"/>
    <p:sldId id="280" r:id="rId25"/>
    <p:sldId id="281" r:id="rId26"/>
    <p:sldId id="286" r:id="rId27"/>
    <p:sldId id="291" r:id="rId28"/>
    <p:sldId id="288" r:id="rId29"/>
    <p:sldId id="289" r:id="rId30"/>
    <p:sldId id="295" r:id="rId31"/>
    <p:sldId id="296" r:id="rId32"/>
    <p:sldId id="292" r:id="rId33"/>
    <p:sldId id="294" r:id="rId34"/>
    <p:sldId id="290" r:id="rId35"/>
    <p:sldId id="282" r:id="rId36"/>
    <p:sldId id="283" r:id="rId37"/>
    <p:sldId id="284"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lvia Muyingo" initials="SM" lastIdx="5" clrIdx="0">
    <p:extLst>
      <p:ext uri="{19B8F6BF-5375-455C-9EA6-DF929625EA0E}">
        <p15:presenceInfo xmlns:p15="http://schemas.microsoft.com/office/powerpoint/2012/main" userId="Sylvia Muying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723"/>
    <a:srgbClr val="C0004B"/>
    <a:srgbClr val="FFD9AA"/>
    <a:srgbClr val="E4E21A"/>
    <a:srgbClr val="B254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00"/>
    <p:restoredTop sz="94906"/>
  </p:normalViewPr>
  <p:slideViewPr>
    <p:cSldViewPr snapToGrid="0">
      <p:cViewPr varScale="1">
        <p:scale>
          <a:sx n="86" d="100"/>
          <a:sy n="86" d="100"/>
        </p:scale>
        <p:origin x="4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961BA-73A2-D74F-A33F-972C81F67BD1}"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FD6CDB0A-1AAC-6044-BA71-A8605DBC5AD4}">
      <dgm:prSet phldrT="[Text]" custT="1"/>
      <dgm:spPr/>
      <dgm:t>
        <a:bodyPr/>
        <a:lstStyle/>
        <a:p>
          <a:r>
            <a:rPr lang="en-US" sz="3600" dirty="0"/>
            <a:t>Suspected</a:t>
          </a:r>
          <a:br>
            <a:rPr lang="en-US" sz="3600" dirty="0"/>
          </a:br>
          <a:r>
            <a:rPr lang="en-US" sz="1600" i="1" dirty="0"/>
            <a:t>by Community Based Surveillance Focal Persons</a:t>
          </a:r>
        </a:p>
      </dgm:t>
    </dgm:pt>
    <dgm:pt modelId="{5B983387-8961-A148-A5FD-1D52C74853B6}" type="parTrans" cxnId="{59100D7B-632A-9B4C-BA22-58137FA9C595}">
      <dgm:prSet/>
      <dgm:spPr/>
      <dgm:t>
        <a:bodyPr/>
        <a:lstStyle/>
        <a:p>
          <a:endParaRPr lang="en-US"/>
        </a:p>
      </dgm:t>
    </dgm:pt>
    <dgm:pt modelId="{95E3B952-1CF0-9C41-9445-1BF4069C04B6}" type="sibTrans" cxnId="{59100D7B-632A-9B4C-BA22-58137FA9C595}">
      <dgm:prSet/>
      <dgm:spPr/>
      <dgm:t>
        <a:bodyPr/>
        <a:lstStyle/>
        <a:p>
          <a:endParaRPr lang="en-US"/>
        </a:p>
      </dgm:t>
    </dgm:pt>
    <dgm:pt modelId="{DE2504D7-E0A6-4F4A-95DA-1651674D028E}">
      <dgm:prSet phldrT="[Text]" custT="1"/>
      <dgm:spPr>
        <a:solidFill>
          <a:schemeClr val="accent2"/>
        </a:solidFill>
        <a:ln>
          <a:noFill/>
        </a:ln>
      </dgm:spPr>
      <dgm:t>
        <a:bodyPr/>
        <a:lstStyle/>
        <a:p>
          <a:r>
            <a:rPr lang="en-US" sz="2300" dirty="0"/>
            <a:t>Antigen only</a:t>
          </a:r>
          <a:br>
            <a:rPr lang="en-US" sz="2300" dirty="0"/>
          </a:br>
          <a:r>
            <a:rPr lang="en-US" sz="1100" i="1" dirty="0"/>
            <a:t>(Expected, Time bound)</a:t>
          </a:r>
        </a:p>
      </dgm:t>
    </dgm:pt>
    <dgm:pt modelId="{ED0ECC26-0071-424A-8EB9-92F6861D3AF4}" type="parTrans" cxnId="{C480315E-6692-BB42-A3E2-F4D0F1E60794}">
      <dgm:prSet/>
      <dgm:spPr/>
      <dgm:t>
        <a:bodyPr/>
        <a:lstStyle/>
        <a:p>
          <a:endParaRPr lang="en-US"/>
        </a:p>
      </dgm:t>
    </dgm:pt>
    <dgm:pt modelId="{CA5FBA48-1DF5-A248-BCF4-26805FED6809}" type="sibTrans" cxnId="{C480315E-6692-BB42-A3E2-F4D0F1E60794}">
      <dgm:prSet/>
      <dgm:spPr/>
      <dgm:t>
        <a:bodyPr/>
        <a:lstStyle/>
        <a:p>
          <a:endParaRPr lang="en-US"/>
        </a:p>
      </dgm:t>
    </dgm:pt>
    <dgm:pt modelId="{7F70A5EC-B659-AA40-A24E-D5CFB7137F3C}">
      <dgm:prSet phldrT="[Text]" custT="1"/>
      <dgm:spPr>
        <a:solidFill>
          <a:schemeClr val="accent2"/>
        </a:solidFill>
      </dgm:spPr>
      <dgm:t>
        <a:bodyPr/>
        <a:lstStyle/>
        <a:p>
          <a:r>
            <a:rPr lang="en-US" sz="2300" dirty="0"/>
            <a:t>Antigen followed by </a:t>
          </a:r>
          <a:br>
            <a:rPr lang="en-US" sz="2300" dirty="0"/>
          </a:br>
          <a:r>
            <a:rPr lang="en-US" sz="2300" dirty="0"/>
            <a:t>(PCR or antibody)</a:t>
          </a:r>
          <a:br>
            <a:rPr lang="en-US" sz="2300" dirty="0"/>
          </a:br>
          <a:r>
            <a:rPr lang="en-US" sz="1100" i="1" dirty="0"/>
            <a:t>(Expected)</a:t>
          </a:r>
        </a:p>
      </dgm:t>
    </dgm:pt>
    <dgm:pt modelId="{2E63500C-0D16-004C-BB94-8822B95F517D}" type="parTrans" cxnId="{79C43DFD-D2C5-8541-84F1-B8589CC2F9FB}">
      <dgm:prSet/>
      <dgm:spPr/>
      <dgm:t>
        <a:bodyPr/>
        <a:lstStyle/>
        <a:p>
          <a:endParaRPr lang="en-US"/>
        </a:p>
      </dgm:t>
    </dgm:pt>
    <dgm:pt modelId="{24B85E13-5C76-D347-B9B2-3CAE5D6CB526}" type="sibTrans" cxnId="{79C43DFD-D2C5-8541-84F1-B8589CC2F9FB}">
      <dgm:prSet/>
      <dgm:spPr/>
      <dgm:t>
        <a:bodyPr/>
        <a:lstStyle/>
        <a:p>
          <a:endParaRPr lang="en-US"/>
        </a:p>
      </dgm:t>
    </dgm:pt>
    <dgm:pt modelId="{6F27EE50-02CF-EB42-A4C3-57CB8B2E6D68}">
      <dgm:prSet custT="1"/>
      <dgm:spPr>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600" i="1" dirty="0">
              <a:solidFill>
                <a:schemeClr val="tx1"/>
              </a:solidFill>
            </a:rPr>
            <a:t>Covariates include Demographics, Reporting Site, Travel History, Vaccination History, Urban/Rural and Source CRF anomalies</a:t>
          </a:r>
        </a:p>
      </dgm:t>
    </dgm:pt>
    <dgm:pt modelId="{1743B58C-2F19-4F49-B001-2A0FD90ED85B}" type="parTrans" cxnId="{677E53AA-2B09-8B49-8768-4FAA91276680}">
      <dgm:prSet/>
      <dgm:spPr/>
      <dgm:t>
        <a:bodyPr/>
        <a:lstStyle/>
        <a:p>
          <a:endParaRPr lang="en-US"/>
        </a:p>
      </dgm:t>
    </dgm:pt>
    <dgm:pt modelId="{116C1449-A98B-A74D-A6D5-3AC4BED7139E}" type="sibTrans" cxnId="{677E53AA-2B09-8B49-8768-4FAA91276680}">
      <dgm:prSet/>
      <dgm:spPr/>
      <dgm:t>
        <a:bodyPr/>
        <a:lstStyle/>
        <a:p>
          <a:endParaRPr lang="en-US"/>
        </a:p>
      </dgm:t>
    </dgm:pt>
    <dgm:pt modelId="{19CD945C-708A-1846-8E63-21C7790AB907}">
      <dgm:prSet custT="1"/>
      <dgm:spPr>
        <a:solidFill>
          <a:schemeClr val="accent2"/>
        </a:solidFill>
      </dgm:spPr>
      <dgm:t>
        <a:bodyPr/>
        <a:lstStyle/>
        <a:p>
          <a:r>
            <a:rPr lang="en-US" sz="2300" dirty="0"/>
            <a:t>PCR only</a:t>
          </a:r>
          <a:br>
            <a:rPr lang="en-US" sz="2300" dirty="0"/>
          </a:br>
          <a:r>
            <a:rPr lang="en-US" sz="1100" i="1" dirty="0"/>
            <a:t>(Expected, Time bound)</a:t>
          </a:r>
        </a:p>
      </dgm:t>
    </dgm:pt>
    <dgm:pt modelId="{20BF27B4-6F22-4044-BD4B-7ADF0126EF9A}" type="parTrans" cxnId="{AB0063D3-EAB2-7B45-9505-AC80D5025CC7}">
      <dgm:prSet/>
      <dgm:spPr/>
      <dgm:t>
        <a:bodyPr/>
        <a:lstStyle/>
        <a:p>
          <a:endParaRPr lang="en-US"/>
        </a:p>
      </dgm:t>
    </dgm:pt>
    <dgm:pt modelId="{E3DE50DA-194A-AC4D-9711-D5F2ED41A9B3}" type="sibTrans" cxnId="{AB0063D3-EAB2-7B45-9505-AC80D5025CC7}">
      <dgm:prSet/>
      <dgm:spPr/>
      <dgm:t>
        <a:bodyPr/>
        <a:lstStyle/>
        <a:p>
          <a:endParaRPr lang="en-US"/>
        </a:p>
      </dgm:t>
    </dgm:pt>
    <dgm:pt modelId="{8ED672B1-9BD2-B642-B677-042C9CB42A05}">
      <dgm:prSet phldrT="[Text]" custT="1"/>
      <dgm:spPr>
        <a:solidFill>
          <a:schemeClr val="accent2"/>
        </a:solidFill>
      </dgm:spPr>
      <dgm:t>
        <a:bodyPr/>
        <a:lstStyle/>
        <a:p>
          <a:r>
            <a:rPr lang="en-US" sz="2300" dirty="0"/>
            <a:t>No follow up testing</a:t>
          </a:r>
          <a:br>
            <a:rPr lang="en-US" sz="2300" dirty="0"/>
          </a:br>
          <a:r>
            <a:rPr lang="en-US" sz="1100" i="1" dirty="0"/>
            <a:t>(Unexpected)</a:t>
          </a:r>
        </a:p>
      </dgm:t>
    </dgm:pt>
    <dgm:pt modelId="{6A4458A0-D6CC-7245-932E-C34E48D67038}" type="parTrans" cxnId="{75B6E207-87FA-3548-B684-65C83777F6FE}">
      <dgm:prSet/>
      <dgm:spPr/>
      <dgm:t>
        <a:bodyPr/>
        <a:lstStyle/>
        <a:p>
          <a:endParaRPr lang="en-US"/>
        </a:p>
      </dgm:t>
    </dgm:pt>
    <dgm:pt modelId="{0C061334-09BD-CE47-BB29-7317A83A8521}" type="sibTrans" cxnId="{75B6E207-87FA-3548-B684-65C83777F6FE}">
      <dgm:prSet/>
      <dgm:spPr/>
      <dgm:t>
        <a:bodyPr/>
        <a:lstStyle/>
        <a:p>
          <a:endParaRPr lang="en-US"/>
        </a:p>
      </dgm:t>
    </dgm:pt>
    <dgm:pt modelId="{2C6EE4B3-91CA-1544-A188-EB70581C72E1}" type="pres">
      <dgm:prSet presAssocID="{CDA961BA-73A2-D74F-A33F-972C81F67BD1}" presName="Name0" presStyleCnt="0">
        <dgm:presLayoutVars>
          <dgm:chPref val="1"/>
          <dgm:dir/>
          <dgm:animOne val="branch"/>
          <dgm:animLvl val="lvl"/>
          <dgm:resizeHandles val="exact"/>
        </dgm:presLayoutVars>
      </dgm:prSet>
      <dgm:spPr/>
    </dgm:pt>
    <dgm:pt modelId="{9238940B-7424-4246-809F-961F73F441B6}" type="pres">
      <dgm:prSet presAssocID="{FD6CDB0A-1AAC-6044-BA71-A8605DBC5AD4}" presName="root1" presStyleCnt="0"/>
      <dgm:spPr/>
    </dgm:pt>
    <dgm:pt modelId="{92AABC83-E6E0-2748-8EDD-5CB0D57CD77A}" type="pres">
      <dgm:prSet presAssocID="{FD6CDB0A-1AAC-6044-BA71-A8605DBC5AD4}" presName="LevelOneTextNode" presStyleLbl="node0" presStyleIdx="0" presStyleCnt="1">
        <dgm:presLayoutVars>
          <dgm:chPref val="3"/>
        </dgm:presLayoutVars>
      </dgm:prSet>
      <dgm:spPr/>
    </dgm:pt>
    <dgm:pt modelId="{BEFC4FB2-B696-7544-93E7-7686197136BE}" type="pres">
      <dgm:prSet presAssocID="{FD6CDB0A-1AAC-6044-BA71-A8605DBC5AD4}" presName="level2hierChild" presStyleCnt="0"/>
      <dgm:spPr/>
    </dgm:pt>
    <dgm:pt modelId="{6B818A07-648D-0C45-9278-6859CE998C26}" type="pres">
      <dgm:prSet presAssocID="{ED0ECC26-0071-424A-8EB9-92F6861D3AF4}" presName="conn2-1" presStyleLbl="parChTrans1D2" presStyleIdx="0" presStyleCnt="5"/>
      <dgm:spPr/>
    </dgm:pt>
    <dgm:pt modelId="{6FE3F2EB-B9A3-0446-8B5C-0730624D65A4}" type="pres">
      <dgm:prSet presAssocID="{ED0ECC26-0071-424A-8EB9-92F6861D3AF4}" presName="connTx" presStyleLbl="parChTrans1D2" presStyleIdx="0" presStyleCnt="5"/>
      <dgm:spPr/>
    </dgm:pt>
    <dgm:pt modelId="{BF776AF8-2DC5-934F-8625-8F3D47AB06E4}" type="pres">
      <dgm:prSet presAssocID="{DE2504D7-E0A6-4F4A-95DA-1651674D028E}" presName="root2" presStyleCnt="0"/>
      <dgm:spPr/>
    </dgm:pt>
    <dgm:pt modelId="{5989E421-10A5-F14A-9E6B-B84DF96FA654}" type="pres">
      <dgm:prSet presAssocID="{DE2504D7-E0A6-4F4A-95DA-1651674D028E}" presName="LevelTwoTextNode" presStyleLbl="node2" presStyleIdx="0" presStyleCnt="5" custScaleY="69621">
        <dgm:presLayoutVars>
          <dgm:chPref val="3"/>
        </dgm:presLayoutVars>
      </dgm:prSet>
      <dgm:spPr/>
    </dgm:pt>
    <dgm:pt modelId="{893DE8B1-0E86-EE4B-A6E9-7AD2B5D5F527}" type="pres">
      <dgm:prSet presAssocID="{DE2504D7-E0A6-4F4A-95DA-1651674D028E}" presName="level3hierChild" presStyleCnt="0"/>
      <dgm:spPr/>
    </dgm:pt>
    <dgm:pt modelId="{CE4F95B9-6C80-F14B-952C-E4C96AD5F6F0}" type="pres">
      <dgm:prSet presAssocID="{20BF27B4-6F22-4044-BD4B-7ADF0126EF9A}" presName="conn2-1" presStyleLbl="parChTrans1D2" presStyleIdx="1" presStyleCnt="5"/>
      <dgm:spPr/>
    </dgm:pt>
    <dgm:pt modelId="{E9BF1E31-8C72-314D-B7C0-89D95DE2623D}" type="pres">
      <dgm:prSet presAssocID="{20BF27B4-6F22-4044-BD4B-7ADF0126EF9A}" presName="connTx" presStyleLbl="parChTrans1D2" presStyleIdx="1" presStyleCnt="5"/>
      <dgm:spPr/>
    </dgm:pt>
    <dgm:pt modelId="{D273B3E8-3AFF-5747-9DC5-65CADE6BEF1F}" type="pres">
      <dgm:prSet presAssocID="{19CD945C-708A-1846-8E63-21C7790AB907}" presName="root2" presStyleCnt="0"/>
      <dgm:spPr/>
    </dgm:pt>
    <dgm:pt modelId="{AB19567B-FDCB-1244-9667-A0AD1B6CAA00}" type="pres">
      <dgm:prSet presAssocID="{19CD945C-708A-1846-8E63-21C7790AB907}" presName="LevelTwoTextNode" presStyleLbl="node2" presStyleIdx="1" presStyleCnt="5" custScaleY="69267" custLinFactNeighborX="388" custLinFactNeighborY="-4138">
        <dgm:presLayoutVars>
          <dgm:chPref val="3"/>
        </dgm:presLayoutVars>
      </dgm:prSet>
      <dgm:spPr/>
    </dgm:pt>
    <dgm:pt modelId="{33E84CE4-0AFE-1F44-B416-806AEBB0DA15}" type="pres">
      <dgm:prSet presAssocID="{19CD945C-708A-1846-8E63-21C7790AB907}" presName="level3hierChild" presStyleCnt="0"/>
      <dgm:spPr/>
    </dgm:pt>
    <dgm:pt modelId="{8197C9FE-A6C4-6648-855D-E385C9059152}" type="pres">
      <dgm:prSet presAssocID="{2E63500C-0D16-004C-BB94-8822B95F517D}" presName="conn2-1" presStyleLbl="parChTrans1D2" presStyleIdx="2" presStyleCnt="5"/>
      <dgm:spPr/>
    </dgm:pt>
    <dgm:pt modelId="{C04D7CA2-AF0A-E445-823B-6B516453FB27}" type="pres">
      <dgm:prSet presAssocID="{2E63500C-0D16-004C-BB94-8822B95F517D}" presName="connTx" presStyleLbl="parChTrans1D2" presStyleIdx="2" presStyleCnt="5"/>
      <dgm:spPr/>
    </dgm:pt>
    <dgm:pt modelId="{ADB88D41-EB38-E74E-859A-6DC220F8843E}" type="pres">
      <dgm:prSet presAssocID="{7F70A5EC-B659-AA40-A24E-D5CFB7137F3C}" presName="root2" presStyleCnt="0"/>
      <dgm:spPr/>
    </dgm:pt>
    <dgm:pt modelId="{EDE61C93-D9B2-E44A-9C15-7FAB089B3D6A}" type="pres">
      <dgm:prSet presAssocID="{7F70A5EC-B659-AA40-A24E-D5CFB7137F3C}" presName="LevelTwoTextNode" presStyleLbl="node2" presStyleIdx="2" presStyleCnt="5">
        <dgm:presLayoutVars>
          <dgm:chPref val="3"/>
        </dgm:presLayoutVars>
      </dgm:prSet>
      <dgm:spPr/>
    </dgm:pt>
    <dgm:pt modelId="{207ECA42-EBC9-454F-B283-DFA968C3247E}" type="pres">
      <dgm:prSet presAssocID="{7F70A5EC-B659-AA40-A24E-D5CFB7137F3C}" presName="level3hierChild" presStyleCnt="0"/>
      <dgm:spPr/>
    </dgm:pt>
    <dgm:pt modelId="{8031F193-6EEE-FD4A-A261-ED4723E67253}" type="pres">
      <dgm:prSet presAssocID="{6A4458A0-D6CC-7245-932E-C34E48D67038}" presName="conn2-1" presStyleLbl="parChTrans1D2" presStyleIdx="3" presStyleCnt="5"/>
      <dgm:spPr/>
    </dgm:pt>
    <dgm:pt modelId="{026BA8B7-3B98-D04E-97C5-CD041DA075E6}" type="pres">
      <dgm:prSet presAssocID="{6A4458A0-D6CC-7245-932E-C34E48D67038}" presName="connTx" presStyleLbl="parChTrans1D2" presStyleIdx="3" presStyleCnt="5"/>
      <dgm:spPr/>
    </dgm:pt>
    <dgm:pt modelId="{04D54A30-2A87-FD47-A4F7-9CE92F9F2C07}" type="pres">
      <dgm:prSet presAssocID="{8ED672B1-9BD2-B642-B677-042C9CB42A05}" presName="root2" presStyleCnt="0"/>
      <dgm:spPr/>
    </dgm:pt>
    <dgm:pt modelId="{A25ADC60-194F-CD49-92FE-1971855296D2}" type="pres">
      <dgm:prSet presAssocID="{8ED672B1-9BD2-B642-B677-042C9CB42A05}" presName="LevelTwoTextNode" presStyleLbl="node2" presStyleIdx="3" presStyleCnt="5" custScaleY="68088">
        <dgm:presLayoutVars>
          <dgm:chPref val="3"/>
        </dgm:presLayoutVars>
      </dgm:prSet>
      <dgm:spPr/>
    </dgm:pt>
    <dgm:pt modelId="{B9DDB21B-F659-0D4C-B715-78B1E97E5ACF}" type="pres">
      <dgm:prSet presAssocID="{8ED672B1-9BD2-B642-B677-042C9CB42A05}" presName="level3hierChild" presStyleCnt="0"/>
      <dgm:spPr/>
    </dgm:pt>
    <dgm:pt modelId="{9B6BCC33-C164-6E48-B6B0-AA7933AAC631}" type="pres">
      <dgm:prSet presAssocID="{1743B58C-2F19-4F49-B001-2A0FD90ED85B}" presName="conn2-1" presStyleLbl="parChTrans1D2" presStyleIdx="4" presStyleCnt="5"/>
      <dgm:spPr/>
    </dgm:pt>
    <dgm:pt modelId="{CFC9726C-9D45-B048-B9C7-A8518736EF5F}" type="pres">
      <dgm:prSet presAssocID="{1743B58C-2F19-4F49-B001-2A0FD90ED85B}" presName="connTx" presStyleLbl="parChTrans1D2" presStyleIdx="4" presStyleCnt="5"/>
      <dgm:spPr/>
    </dgm:pt>
    <dgm:pt modelId="{8E160BA5-30CB-954E-815A-6386129C094D}" type="pres">
      <dgm:prSet presAssocID="{6F27EE50-02CF-EB42-A4C3-57CB8B2E6D68}" presName="root2" presStyleCnt="0"/>
      <dgm:spPr/>
    </dgm:pt>
    <dgm:pt modelId="{8A657CF9-7F04-B24F-9E0C-975649AD013E}" type="pres">
      <dgm:prSet presAssocID="{6F27EE50-02CF-EB42-A4C3-57CB8B2E6D68}" presName="LevelTwoTextNode" presStyleLbl="node2" presStyleIdx="4" presStyleCnt="5" custScaleY="132304">
        <dgm:presLayoutVars>
          <dgm:chPref val="3"/>
        </dgm:presLayoutVars>
      </dgm:prSet>
      <dgm:spPr/>
    </dgm:pt>
    <dgm:pt modelId="{DAFA5563-1FAE-2846-B679-B86A5D0191B2}" type="pres">
      <dgm:prSet presAssocID="{6F27EE50-02CF-EB42-A4C3-57CB8B2E6D68}" presName="level3hierChild" presStyleCnt="0"/>
      <dgm:spPr/>
    </dgm:pt>
  </dgm:ptLst>
  <dgm:cxnLst>
    <dgm:cxn modelId="{AF204902-DE87-1A41-9C61-D1957DD0623B}" type="presOf" srcId="{2E63500C-0D16-004C-BB94-8822B95F517D}" destId="{C04D7CA2-AF0A-E445-823B-6B516453FB27}" srcOrd="1" destOrd="0" presId="urn:microsoft.com/office/officeart/2008/layout/HorizontalMultiLevelHierarchy"/>
    <dgm:cxn modelId="{75B6E207-87FA-3548-B684-65C83777F6FE}" srcId="{FD6CDB0A-1AAC-6044-BA71-A8605DBC5AD4}" destId="{8ED672B1-9BD2-B642-B677-042C9CB42A05}" srcOrd="3" destOrd="0" parTransId="{6A4458A0-D6CC-7245-932E-C34E48D67038}" sibTransId="{0C061334-09BD-CE47-BB29-7317A83A8521}"/>
    <dgm:cxn modelId="{9B3FB621-02FD-4142-A1C7-8C95424ACD21}" type="presOf" srcId="{7F70A5EC-B659-AA40-A24E-D5CFB7137F3C}" destId="{EDE61C93-D9B2-E44A-9C15-7FAB089B3D6A}" srcOrd="0" destOrd="0" presId="urn:microsoft.com/office/officeart/2008/layout/HorizontalMultiLevelHierarchy"/>
    <dgm:cxn modelId="{0CDB6622-B464-3A42-8E47-9B8C060C2572}" type="presOf" srcId="{1743B58C-2F19-4F49-B001-2A0FD90ED85B}" destId="{9B6BCC33-C164-6E48-B6B0-AA7933AAC631}" srcOrd="0" destOrd="0" presId="urn:microsoft.com/office/officeart/2008/layout/HorizontalMultiLevelHierarchy"/>
    <dgm:cxn modelId="{6F0E5124-EE9B-DB47-AFCE-59F3B35B77B5}" type="presOf" srcId="{6A4458A0-D6CC-7245-932E-C34E48D67038}" destId="{8031F193-6EEE-FD4A-A261-ED4723E67253}" srcOrd="0" destOrd="0" presId="urn:microsoft.com/office/officeart/2008/layout/HorizontalMultiLevelHierarchy"/>
    <dgm:cxn modelId="{50F07436-017C-0A4D-BBDF-86B8BBAFA805}" type="presOf" srcId="{FD6CDB0A-1AAC-6044-BA71-A8605DBC5AD4}" destId="{92AABC83-E6E0-2748-8EDD-5CB0D57CD77A}" srcOrd="0" destOrd="0" presId="urn:microsoft.com/office/officeart/2008/layout/HorizontalMultiLevelHierarchy"/>
    <dgm:cxn modelId="{F59B5B38-1FD7-994C-A3FF-1EFF61544AB6}" type="presOf" srcId="{20BF27B4-6F22-4044-BD4B-7ADF0126EF9A}" destId="{CE4F95B9-6C80-F14B-952C-E4C96AD5F6F0}" srcOrd="0" destOrd="0" presId="urn:microsoft.com/office/officeart/2008/layout/HorizontalMultiLevelHierarchy"/>
    <dgm:cxn modelId="{8F9F9A42-1EF4-3C42-9059-A60CE0B627E2}" type="presOf" srcId="{1743B58C-2F19-4F49-B001-2A0FD90ED85B}" destId="{CFC9726C-9D45-B048-B9C7-A8518736EF5F}" srcOrd="1" destOrd="0" presId="urn:microsoft.com/office/officeart/2008/layout/HorizontalMultiLevelHierarchy"/>
    <dgm:cxn modelId="{68170556-32E9-6A49-809C-D1ECA021E362}" type="presOf" srcId="{2E63500C-0D16-004C-BB94-8822B95F517D}" destId="{8197C9FE-A6C4-6648-855D-E385C9059152}" srcOrd="0" destOrd="0" presId="urn:microsoft.com/office/officeart/2008/layout/HorizontalMultiLevelHierarchy"/>
    <dgm:cxn modelId="{C480315E-6692-BB42-A3E2-F4D0F1E60794}" srcId="{FD6CDB0A-1AAC-6044-BA71-A8605DBC5AD4}" destId="{DE2504D7-E0A6-4F4A-95DA-1651674D028E}" srcOrd="0" destOrd="0" parTransId="{ED0ECC26-0071-424A-8EB9-92F6861D3AF4}" sibTransId="{CA5FBA48-1DF5-A248-BCF4-26805FED6809}"/>
    <dgm:cxn modelId="{E7D07364-A340-C74A-B69D-69A7DB5BCA16}" type="presOf" srcId="{19CD945C-708A-1846-8E63-21C7790AB907}" destId="{AB19567B-FDCB-1244-9667-A0AD1B6CAA00}" srcOrd="0" destOrd="0" presId="urn:microsoft.com/office/officeart/2008/layout/HorizontalMultiLevelHierarchy"/>
    <dgm:cxn modelId="{52B06068-F9F9-0A43-867E-7DDC375C97D6}" type="presOf" srcId="{20BF27B4-6F22-4044-BD4B-7ADF0126EF9A}" destId="{E9BF1E31-8C72-314D-B7C0-89D95DE2623D}" srcOrd="1" destOrd="0" presId="urn:microsoft.com/office/officeart/2008/layout/HorizontalMultiLevelHierarchy"/>
    <dgm:cxn modelId="{83B7996D-9FCB-F740-B02E-49FDB4FD6701}" type="presOf" srcId="{ED0ECC26-0071-424A-8EB9-92F6861D3AF4}" destId="{6FE3F2EB-B9A3-0446-8B5C-0730624D65A4}" srcOrd="1" destOrd="0" presId="urn:microsoft.com/office/officeart/2008/layout/HorizontalMultiLevelHierarchy"/>
    <dgm:cxn modelId="{59100D7B-632A-9B4C-BA22-58137FA9C595}" srcId="{CDA961BA-73A2-D74F-A33F-972C81F67BD1}" destId="{FD6CDB0A-1AAC-6044-BA71-A8605DBC5AD4}" srcOrd="0" destOrd="0" parTransId="{5B983387-8961-A148-A5FD-1D52C74853B6}" sibTransId="{95E3B952-1CF0-9C41-9445-1BF4069C04B6}"/>
    <dgm:cxn modelId="{97C55C8C-E60E-E046-B103-561EF66677A6}" type="presOf" srcId="{CDA961BA-73A2-D74F-A33F-972C81F67BD1}" destId="{2C6EE4B3-91CA-1544-A188-EB70581C72E1}" srcOrd="0" destOrd="0" presId="urn:microsoft.com/office/officeart/2008/layout/HorizontalMultiLevelHierarchy"/>
    <dgm:cxn modelId="{9C613797-7290-7342-8478-0E9E36A4620C}" type="presOf" srcId="{6A4458A0-D6CC-7245-932E-C34E48D67038}" destId="{026BA8B7-3B98-D04E-97C5-CD041DA075E6}" srcOrd="1" destOrd="0" presId="urn:microsoft.com/office/officeart/2008/layout/HorizontalMultiLevelHierarchy"/>
    <dgm:cxn modelId="{6EAD1E9A-365E-5340-9888-239BDF25AF1A}" type="presOf" srcId="{8ED672B1-9BD2-B642-B677-042C9CB42A05}" destId="{A25ADC60-194F-CD49-92FE-1971855296D2}" srcOrd="0" destOrd="0" presId="urn:microsoft.com/office/officeart/2008/layout/HorizontalMultiLevelHierarchy"/>
    <dgm:cxn modelId="{677E53AA-2B09-8B49-8768-4FAA91276680}" srcId="{FD6CDB0A-1AAC-6044-BA71-A8605DBC5AD4}" destId="{6F27EE50-02CF-EB42-A4C3-57CB8B2E6D68}" srcOrd="4" destOrd="0" parTransId="{1743B58C-2F19-4F49-B001-2A0FD90ED85B}" sibTransId="{116C1449-A98B-A74D-A6D5-3AC4BED7139E}"/>
    <dgm:cxn modelId="{AB0063D3-EAB2-7B45-9505-AC80D5025CC7}" srcId="{FD6CDB0A-1AAC-6044-BA71-A8605DBC5AD4}" destId="{19CD945C-708A-1846-8E63-21C7790AB907}" srcOrd="1" destOrd="0" parTransId="{20BF27B4-6F22-4044-BD4B-7ADF0126EF9A}" sibTransId="{E3DE50DA-194A-AC4D-9711-D5F2ED41A9B3}"/>
    <dgm:cxn modelId="{0D7845EB-4F3D-5F47-9AB9-CB5DCB48E897}" type="presOf" srcId="{6F27EE50-02CF-EB42-A4C3-57CB8B2E6D68}" destId="{8A657CF9-7F04-B24F-9E0C-975649AD013E}" srcOrd="0" destOrd="0" presId="urn:microsoft.com/office/officeart/2008/layout/HorizontalMultiLevelHierarchy"/>
    <dgm:cxn modelId="{6A2B68F7-EFE8-C146-9B8B-F480EB9A3438}" type="presOf" srcId="{DE2504D7-E0A6-4F4A-95DA-1651674D028E}" destId="{5989E421-10A5-F14A-9E6B-B84DF96FA654}" srcOrd="0" destOrd="0" presId="urn:microsoft.com/office/officeart/2008/layout/HorizontalMultiLevelHierarchy"/>
    <dgm:cxn modelId="{79C43DFD-D2C5-8541-84F1-B8589CC2F9FB}" srcId="{FD6CDB0A-1AAC-6044-BA71-A8605DBC5AD4}" destId="{7F70A5EC-B659-AA40-A24E-D5CFB7137F3C}" srcOrd="2" destOrd="0" parTransId="{2E63500C-0D16-004C-BB94-8822B95F517D}" sibTransId="{24B85E13-5C76-D347-B9B2-3CAE5D6CB526}"/>
    <dgm:cxn modelId="{9974D4FF-F19F-3E4A-90F3-933F66EE4FC8}" type="presOf" srcId="{ED0ECC26-0071-424A-8EB9-92F6861D3AF4}" destId="{6B818A07-648D-0C45-9278-6859CE998C26}" srcOrd="0" destOrd="0" presId="urn:microsoft.com/office/officeart/2008/layout/HorizontalMultiLevelHierarchy"/>
    <dgm:cxn modelId="{F3C9BE3C-7A1C-8942-B40D-36B6910C22C6}" type="presParOf" srcId="{2C6EE4B3-91CA-1544-A188-EB70581C72E1}" destId="{9238940B-7424-4246-809F-961F73F441B6}" srcOrd="0" destOrd="0" presId="urn:microsoft.com/office/officeart/2008/layout/HorizontalMultiLevelHierarchy"/>
    <dgm:cxn modelId="{4DCF4916-154F-0644-A61D-DBBB6A827C5B}" type="presParOf" srcId="{9238940B-7424-4246-809F-961F73F441B6}" destId="{92AABC83-E6E0-2748-8EDD-5CB0D57CD77A}" srcOrd="0" destOrd="0" presId="urn:microsoft.com/office/officeart/2008/layout/HorizontalMultiLevelHierarchy"/>
    <dgm:cxn modelId="{D3EAC63D-9C46-6C47-A669-D44F94EEEB4E}" type="presParOf" srcId="{9238940B-7424-4246-809F-961F73F441B6}" destId="{BEFC4FB2-B696-7544-93E7-7686197136BE}" srcOrd="1" destOrd="0" presId="urn:microsoft.com/office/officeart/2008/layout/HorizontalMultiLevelHierarchy"/>
    <dgm:cxn modelId="{06B5FC6C-58F3-FE42-BF0F-CF597962A69D}" type="presParOf" srcId="{BEFC4FB2-B696-7544-93E7-7686197136BE}" destId="{6B818A07-648D-0C45-9278-6859CE998C26}" srcOrd="0" destOrd="0" presId="urn:microsoft.com/office/officeart/2008/layout/HorizontalMultiLevelHierarchy"/>
    <dgm:cxn modelId="{2078F1C5-B7C2-7D4E-8995-D1039A4390EB}" type="presParOf" srcId="{6B818A07-648D-0C45-9278-6859CE998C26}" destId="{6FE3F2EB-B9A3-0446-8B5C-0730624D65A4}" srcOrd="0" destOrd="0" presId="urn:microsoft.com/office/officeart/2008/layout/HorizontalMultiLevelHierarchy"/>
    <dgm:cxn modelId="{A748C42C-E55B-3549-81A9-B6AF04292791}" type="presParOf" srcId="{BEFC4FB2-B696-7544-93E7-7686197136BE}" destId="{BF776AF8-2DC5-934F-8625-8F3D47AB06E4}" srcOrd="1" destOrd="0" presId="urn:microsoft.com/office/officeart/2008/layout/HorizontalMultiLevelHierarchy"/>
    <dgm:cxn modelId="{78365CA7-BB9E-6B48-B677-1A3AE5A52F3E}" type="presParOf" srcId="{BF776AF8-2DC5-934F-8625-8F3D47AB06E4}" destId="{5989E421-10A5-F14A-9E6B-B84DF96FA654}" srcOrd="0" destOrd="0" presId="urn:microsoft.com/office/officeart/2008/layout/HorizontalMultiLevelHierarchy"/>
    <dgm:cxn modelId="{86DD67F6-A91D-9045-A64B-8D1823011B9D}" type="presParOf" srcId="{BF776AF8-2DC5-934F-8625-8F3D47AB06E4}" destId="{893DE8B1-0E86-EE4B-A6E9-7AD2B5D5F527}" srcOrd="1" destOrd="0" presId="urn:microsoft.com/office/officeart/2008/layout/HorizontalMultiLevelHierarchy"/>
    <dgm:cxn modelId="{4DDBF609-C1E7-F84C-8734-5A33C864F451}" type="presParOf" srcId="{BEFC4FB2-B696-7544-93E7-7686197136BE}" destId="{CE4F95B9-6C80-F14B-952C-E4C96AD5F6F0}" srcOrd="2" destOrd="0" presId="urn:microsoft.com/office/officeart/2008/layout/HorizontalMultiLevelHierarchy"/>
    <dgm:cxn modelId="{BD05273F-6D06-AB4E-BA7D-132923E9FDB5}" type="presParOf" srcId="{CE4F95B9-6C80-F14B-952C-E4C96AD5F6F0}" destId="{E9BF1E31-8C72-314D-B7C0-89D95DE2623D}" srcOrd="0" destOrd="0" presId="urn:microsoft.com/office/officeart/2008/layout/HorizontalMultiLevelHierarchy"/>
    <dgm:cxn modelId="{746525D6-8D7A-D147-B9D9-AB7F689F9FC2}" type="presParOf" srcId="{BEFC4FB2-B696-7544-93E7-7686197136BE}" destId="{D273B3E8-3AFF-5747-9DC5-65CADE6BEF1F}" srcOrd="3" destOrd="0" presId="urn:microsoft.com/office/officeart/2008/layout/HorizontalMultiLevelHierarchy"/>
    <dgm:cxn modelId="{8559BA3E-207D-6A41-A081-88919EA58AA0}" type="presParOf" srcId="{D273B3E8-3AFF-5747-9DC5-65CADE6BEF1F}" destId="{AB19567B-FDCB-1244-9667-A0AD1B6CAA00}" srcOrd="0" destOrd="0" presId="urn:microsoft.com/office/officeart/2008/layout/HorizontalMultiLevelHierarchy"/>
    <dgm:cxn modelId="{B3798456-6948-004F-BBA8-4F16B553F4F2}" type="presParOf" srcId="{D273B3E8-3AFF-5747-9DC5-65CADE6BEF1F}" destId="{33E84CE4-0AFE-1F44-B416-806AEBB0DA15}" srcOrd="1" destOrd="0" presId="urn:microsoft.com/office/officeart/2008/layout/HorizontalMultiLevelHierarchy"/>
    <dgm:cxn modelId="{2CD9B182-91DF-8F45-9231-21DB0C0FC32A}" type="presParOf" srcId="{BEFC4FB2-B696-7544-93E7-7686197136BE}" destId="{8197C9FE-A6C4-6648-855D-E385C9059152}" srcOrd="4" destOrd="0" presId="urn:microsoft.com/office/officeart/2008/layout/HorizontalMultiLevelHierarchy"/>
    <dgm:cxn modelId="{731DD20C-AC8F-6249-848F-B4594D78E5C0}" type="presParOf" srcId="{8197C9FE-A6C4-6648-855D-E385C9059152}" destId="{C04D7CA2-AF0A-E445-823B-6B516453FB27}" srcOrd="0" destOrd="0" presId="urn:microsoft.com/office/officeart/2008/layout/HorizontalMultiLevelHierarchy"/>
    <dgm:cxn modelId="{09ECADEC-3ED9-DF42-8391-56E19D5C2B86}" type="presParOf" srcId="{BEFC4FB2-B696-7544-93E7-7686197136BE}" destId="{ADB88D41-EB38-E74E-859A-6DC220F8843E}" srcOrd="5" destOrd="0" presId="urn:microsoft.com/office/officeart/2008/layout/HorizontalMultiLevelHierarchy"/>
    <dgm:cxn modelId="{5A2EDFAB-DA25-BC4B-82B7-366285736A6F}" type="presParOf" srcId="{ADB88D41-EB38-E74E-859A-6DC220F8843E}" destId="{EDE61C93-D9B2-E44A-9C15-7FAB089B3D6A}" srcOrd="0" destOrd="0" presId="urn:microsoft.com/office/officeart/2008/layout/HorizontalMultiLevelHierarchy"/>
    <dgm:cxn modelId="{AAF3B32D-0E24-3848-BF4C-927753685E60}" type="presParOf" srcId="{ADB88D41-EB38-E74E-859A-6DC220F8843E}" destId="{207ECA42-EBC9-454F-B283-DFA968C3247E}" srcOrd="1" destOrd="0" presId="urn:microsoft.com/office/officeart/2008/layout/HorizontalMultiLevelHierarchy"/>
    <dgm:cxn modelId="{55BC8E0B-D256-6041-B37A-50C3C1D80BB3}" type="presParOf" srcId="{BEFC4FB2-B696-7544-93E7-7686197136BE}" destId="{8031F193-6EEE-FD4A-A261-ED4723E67253}" srcOrd="6" destOrd="0" presId="urn:microsoft.com/office/officeart/2008/layout/HorizontalMultiLevelHierarchy"/>
    <dgm:cxn modelId="{D3356D25-7202-2F41-8C8B-6A52E200C22B}" type="presParOf" srcId="{8031F193-6EEE-FD4A-A261-ED4723E67253}" destId="{026BA8B7-3B98-D04E-97C5-CD041DA075E6}" srcOrd="0" destOrd="0" presId="urn:microsoft.com/office/officeart/2008/layout/HorizontalMultiLevelHierarchy"/>
    <dgm:cxn modelId="{3D185095-059A-D949-BE96-DF2C7E342A44}" type="presParOf" srcId="{BEFC4FB2-B696-7544-93E7-7686197136BE}" destId="{04D54A30-2A87-FD47-A4F7-9CE92F9F2C07}" srcOrd="7" destOrd="0" presId="urn:microsoft.com/office/officeart/2008/layout/HorizontalMultiLevelHierarchy"/>
    <dgm:cxn modelId="{B51592EB-0B83-4846-A34C-6FE4B6D3C3ED}" type="presParOf" srcId="{04D54A30-2A87-FD47-A4F7-9CE92F9F2C07}" destId="{A25ADC60-194F-CD49-92FE-1971855296D2}" srcOrd="0" destOrd="0" presId="urn:microsoft.com/office/officeart/2008/layout/HorizontalMultiLevelHierarchy"/>
    <dgm:cxn modelId="{54A65498-937F-4D46-9569-470F41E44A93}" type="presParOf" srcId="{04D54A30-2A87-FD47-A4F7-9CE92F9F2C07}" destId="{B9DDB21B-F659-0D4C-B715-78B1E97E5ACF}" srcOrd="1" destOrd="0" presId="urn:microsoft.com/office/officeart/2008/layout/HorizontalMultiLevelHierarchy"/>
    <dgm:cxn modelId="{F9E4B1EF-3E52-8446-8FF1-EF6FFBC0A26D}" type="presParOf" srcId="{BEFC4FB2-B696-7544-93E7-7686197136BE}" destId="{9B6BCC33-C164-6E48-B6B0-AA7933AAC631}" srcOrd="8" destOrd="0" presId="urn:microsoft.com/office/officeart/2008/layout/HorizontalMultiLevelHierarchy"/>
    <dgm:cxn modelId="{1B18DEFB-1CBD-754E-B7FF-F4EA0714E2F2}" type="presParOf" srcId="{9B6BCC33-C164-6E48-B6B0-AA7933AAC631}" destId="{CFC9726C-9D45-B048-B9C7-A8518736EF5F}" srcOrd="0" destOrd="0" presId="urn:microsoft.com/office/officeart/2008/layout/HorizontalMultiLevelHierarchy"/>
    <dgm:cxn modelId="{B4006755-2733-A14E-9F71-F324D5DBFC2C}" type="presParOf" srcId="{BEFC4FB2-B696-7544-93E7-7686197136BE}" destId="{8E160BA5-30CB-954E-815A-6386129C094D}" srcOrd="9" destOrd="0" presId="urn:microsoft.com/office/officeart/2008/layout/HorizontalMultiLevelHierarchy"/>
    <dgm:cxn modelId="{C0A2C131-87E1-F546-98F0-E804C2C1FACF}" type="presParOf" srcId="{8E160BA5-30CB-954E-815A-6386129C094D}" destId="{8A657CF9-7F04-B24F-9E0C-975649AD013E}" srcOrd="0" destOrd="0" presId="urn:microsoft.com/office/officeart/2008/layout/HorizontalMultiLevelHierarchy"/>
    <dgm:cxn modelId="{5D818D3A-2D43-7348-9C34-35458AE3914D}" type="presParOf" srcId="{8E160BA5-30CB-954E-815A-6386129C094D}" destId="{DAFA5563-1FAE-2846-B679-B86A5D0191B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F23A44-EF00-854C-B988-77838F79BC79}"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F79A2F26-879E-FC4A-B0B4-F0DEBBB59AE6}">
      <dgm:prSet phldrT="[Text]" custT="1"/>
      <dgm:spPr/>
      <dgm:t>
        <a:bodyPr/>
        <a:lstStyle/>
        <a:p>
          <a:r>
            <a:rPr lang="en-US" sz="2800" dirty="0"/>
            <a:t>Surveilled because at increased risk of exposure</a:t>
          </a:r>
        </a:p>
      </dgm:t>
    </dgm:pt>
    <dgm:pt modelId="{62F3DB69-ED8A-0E4F-83FA-5C6E5C26AD22}" type="parTrans" cxnId="{D8C5E599-B166-B54D-B78D-79D4EBC8EBA0}">
      <dgm:prSet/>
      <dgm:spPr/>
      <dgm:t>
        <a:bodyPr/>
        <a:lstStyle/>
        <a:p>
          <a:endParaRPr lang="en-US"/>
        </a:p>
      </dgm:t>
    </dgm:pt>
    <dgm:pt modelId="{8FA62BF4-92A9-E543-B15B-D917F84B88D0}" type="sibTrans" cxnId="{D8C5E599-B166-B54D-B78D-79D4EBC8EBA0}">
      <dgm:prSet/>
      <dgm:spPr/>
      <dgm:t>
        <a:bodyPr/>
        <a:lstStyle/>
        <a:p>
          <a:endParaRPr lang="en-US"/>
        </a:p>
      </dgm:t>
    </dgm:pt>
    <dgm:pt modelId="{24DA422C-58A4-B54F-9374-DE5148015412}">
      <dgm:prSet phldrT="[Text]" custT="1"/>
      <dgm:spPr>
        <a:solidFill>
          <a:schemeClr val="accent2"/>
        </a:solidFill>
      </dgm:spPr>
      <dgm:t>
        <a:bodyPr/>
        <a:lstStyle/>
        <a:p>
          <a:r>
            <a:rPr lang="en-US" sz="2400" dirty="0"/>
            <a:t>Antigen </a:t>
          </a:r>
          <a:r>
            <a:rPr lang="en-US" sz="2300" dirty="0"/>
            <a:t>only</a:t>
          </a:r>
          <a:br>
            <a:rPr lang="en-US" sz="2300" dirty="0"/>
          </a:br>
          <a:r>
            <a:rPr lang="en-US" sz="1100" i="1" dirty="0"/>
            <a:t>(Expected, Time bound)</a:t>
          </a:r>
        </a:p>
      </dgm:t>
    </dgm:pt>
    <dgm:pt modelId="{AA088ED2-F2D4-8E4A-9D76-91C6188E4DB4}" type="parTrans" cxnId="{A1415AAB-020D-E44A-94B8-96F60CFFE4C4}">
      <dgm:prSet/>
      <dgm:spPr/>
      <dgm:t>
        <a:bodyPr/>
        <a:lstStyle/>
        <a:p>
          <a:endParaRPr lang="en-US"/>
        </a:p>
      </dgm:t>
    </dgm:pt>
    <dgm:pt modelId="{A7A1002C-083C-F542-9B80-203AD1900FD0}" type="sibTrans" cxnId="{A1415AAB-020D-E44A-94B8-96F60CFFE4C4}">
      <dgm:prSet/>
      <dgm:spPr/>
      <dgm:t>
        <a:bodyPr/>
        <a:lstStyle/>
        <a:p>
          <a:endParaRPr lang="en-US"/>
        </a:p>
      </dgm:t>
    </dgm:pt>
    <dgm:pt modelId="{706B09F8-2571-1842-ABDB-65C55626D543}">
      <dgm:prSet phldrT="[Text]" custT="1"/>
      <dgm:spPr>
        <a:solidFill>
          <a:schemeClr val="accent2"/>
        </a:solidFill>
      </dgm:spPr>
      <dgm:t>
        <a:bodyPr/>
        <a:lstStyle/>
        <a:p>
          <a:r>
            <a:rPr lang="en-US" sz="2300" dirty="0"/>
            <a:t>PCR only</a:t>
          </a:r>
          <a:br>
            <a:rPr lang="en-US" sz="2300" dirty="0"/>
          </a:br>
          <a:r>
            <a:rPr lang="en-US" sz="1100" i="1" dirty="0"/>
            <a:t>(Expected, Time bound)</a:t>
          </a:r>
        </a:p>
      </dgm:t>
    </dgm:pt>
    <dgm:pt modelId="{D3935DC8-64FB-8E40-87A6-1EC86478BF89}" type="parTrans" cxnId="{1C0C9EEA-8FEA-EC4F-8EED-C038A1F58D79}">
      <dgm:prSet/>
      <dgm:spPr/>
      <dgm:t>
        <a:bodyPr/>
        <a:lstStyle/>
        <a:p>
          <a:endParaRPr lang="en-US"/>
        </a:p>
      </dgm:t>
    </dgm:pt>
    <dgm:pt modelId="{8973D5B9-BB8C-AB47-B51C-488E33F8E1C7}" type="sibTrans" cxnId="{1C0C9EEA-8FEA-EC4F-8EED-C038A1F58D79}">
      <dgm:prSet/>
      <dgm:spPr/>
      <dgm:t>
        <a:bodyPr/>
        <a:lstStyle/>
        <a:p>
          <a:endParaRPr lang="en-US"/>
        </a:p>
      </dgm:t>
    </dgm:pt>
    <dgm:pt modelId="{F461BE39-8B8B-FF4C-8404-7EE63A501EE9}">
      <dgm:prSet phldrT="[Text]" custT="1"/>
      <dgm:spPr>
        <a:solidFill>
          <a:schemeClr val="accent2"/>
        </a:solidFill>
      </dgm:spPr>
      <dgm:t>
        <a:bodyPr/>
        <a:lstStyle/>
        <a:p>
          <a:r>
            <a:rPr lang="en-US" sz="2300" dirty="0"/>
            <a:t>Antigen followed by </a:t>
          </a:r>
          <a:br>
            <a:rPr lang="en-US" sz="2300" dirty="0"/>
          </a:br>
          <a:r>
            <a:rPr lang="en-US" sz="2300" dirty="0"/>
            <a:t>(PCR or antibody)</a:t>
          </a:r>
          <a:br>
            <a:rPr lang="en-US" sz="2300" dirty="0"/>
          </a:br>
          <a:r>
            <a:rPr lang="en-US" sz="1100" i="1" dirty="0"/>
            <a:t>(Expected)</a:t>
          </a:r>
        </a:p>
      </dgm:t>
    </dgm:pt>
    <dgm:pt modelId="{6C2CF53A-3BD2-514F-AE1D-BBA52600FF61}" type="parTrans" cxnId="{BA31F7A8-03D5-CC4C-A6E2-2C4C8D8566FE}">
      <dgm:prSet/>
      <dgm:spPr/>
      <dgm:t>
        <a:bodyPr/>
        <a:lstStyle/>
        <a:p>
          <a:endParaRPr lang="en-US"/>
        </a:p>
      </dgm:t>
    </dgm:pt>
    <dgm:pt modelId="{94D6517F-A8BB-2A4A-9901-9F942F13C27C}" type="sibTrans" cxnId="{BA31F7A8-03D5-CC4C-A6E2-2C4C8D8566FE}">
      <dgm:prSet/>
      <dgm:spPr/>
      <dgm:t>
        <a:bodyPr/>
        <a:lstStyle/>
        <a:p>
          <a:endParaRPr lang="en-US"/>
        </a:p>
      </dgm:t>
    </dgm:pt>
    <dgm:pt modelId="{CB1196AC-4368-6B42-AB19-93C5E63BE893}">
      <dgm:prSet custT="1"/>
      <dgm:spPr>
        <a:gradFill rotWithShape="0">
          <a:gsLst>
            <a:gs pos="0">
              <a:schemeClr val="accent1">
                <a:lumMod val="856"/>
                <a:lumOff val="9914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600" i="1" dirty="0">
              <a:solidFill>
                <a:schemeClr val="tx1"/>
              </a:solidFill>
            </a:rPr>
            <a:t>Covariates include Demographics, Reporting Site, Travel History, Vaccination History, Urban/Rural and </a:t>
          </a:r>
          <a:br>
            <a:rPr lang="en-US" sz="1600" i="1" dirty="0">
              <a:solidFill>
                <a:schemeClr val="tx1"/>
              </a:solidFill>
            </a:rPr>
          </a:br>
          <a:r>
            <a:rPr lang="en-US" sz="1600" i="1" dirty="0">
              <a:solidFill>
                <a:schemeClr val="tx1"/>
              </a:solidFill>
            </a:rPr>
            <a:t>Source CRF anomalies</a:t>
          </a:r>
        </a:p>
      </dgm:t>
    </dgm:pt>
    <dgm:pt modelId="{E5ED7996-8A11-EE4F-9289-ACDCBFCC9946}" type="parTrans" cxnId="{58641BD8-C24A-E246-9B75-BEA900E062A3}">
      <dgm:prSet/>
      <dgm:spPr/>
      <dgm:t>
        <a:bodyPr/>
        <a:lstStyle/>
        <a:p>
          <a:endParaRPr lang="en-US"/>
        </a:p>
      </dgm:t>
    </dgm:pt>
    <dgm:pt modelId="{2B3BCF90-BBFA-FB44-B533-9C24CAF558D3}" type="sibTrans" cxnId="{58641BD8-C24A-E246-9B75-BEA900E062A3}">
      <dgm:prSet/>
      <dgm:spPr/>
      <dgm:t>
        <a:bodyPr/>
        <a:lstStyle/>
        <a:p>
          <a:endParaRPr lang="en-US"/>
        </a:p>
      </dgm:t>
    </dgm:pt>
    <dgm:pt modelId="{34970A70-F262-3B45-B200-6F8DF7B6C25A}">
      <dgm:prSet phldrT="[Text]" custT="1"/>
      <dgm:spPr>
        <a:solidFill>
          <a:schemeClr val="accent2"/>
        </a:solidFill>
      </dgm:spPr>
      <dgm:t>
        <a:bodyPr/>
        <a:lstStyle/>
        <a:p>
          <a:r>
            <a:rPr lang="en-US" sz="2300" dirty="0"/>
            <a:t>No follow up testing</a:t>
          </a:r>
          <a:br>
            <a:rPr lang="en-US" sz="2400" dirty="0"/>
          </a:br>
          <a:r>
            <a:rPr lang="en-US" sz="1100" i="1" dirty="0"/>
            <a:t>(Unexpected)</a:t>
          </a:r>
        </a:p>
      </dgm:t>
    </dgm:pt>
    <dgm:pt modelId="{1A0DAE1F-1B82-DF45-9300-3F86E967E3BA}" type="parTrans" cxnId="{AFE64FC3-EFC3-D841-BA9A-81134328F90D}">
      <dgm:prSet/>
      <dgm:spPr/>
      <dgm:t>
        <a:bodyPr/>
        <a:lstStyle/>
        <a:p>
          <a:endParaRPr lang="en-US"/>
        </a:p>
      </dgm:t>
    </dgm:pt>
    <dgm:pt modelId="{211A7FB4-7EC3-2B48-8638-19CA63A40D66}" type="sibTrans" cxnId="{AFE64FC3-EFC3-D841-BA9A-81134328F90D}">
      <dgm:prSet/>
      <dgm:spPr/>
      <dgm:t>
        <a:bodyPr/>
        <a:lstStyle/>
        <a:p>
          <a:endParaRPr lang="en-US"/>
        </a:p>
      </dgm:t>
    </dgm:pt>
    <dgm:pt modelId="{5317D2E2-989E-314F-A675-562CEF744297}" type="pres">
      <dgm:prSet presAssocID="{66F23A44-EF00-854C-B988-77838F79BC79}" presName="Name0" presStyleCnt="0">
        <dgm:presLayoutVars>
          <dgm:chPref val="1"/>
          <dgm:dir/>
          <dgm:animOne val="branch"/>
          <dgm:animLvl val="lvl"/>
          <dgm:resizeHandles val="exact"/>
        </dgm:presLayoutVars>
      </dgm:prSet>
      <dgm:spPr/>
    </dgm:pt>
    <dgm:pt modelId="{6EA80AF9-3B37-6647-B703-60D1705B2155}" type="pres">
      <dgm:prSet presAssocID="{F79A2F26-879E-FC4A-B0B4-F0DEBBB59AE6}" presName="root1" presStyleCnt="0"/>
      <dgm:spPr/>
    </dgm:pt>
    <dgm:pt modelId="{643C6E76-5E02-2541-AEFD-A6CDCBF1D7C9}" type="pres">
      <dgm:prSet presAssocID="{F79A2F26-879E-FC4A-B0B4-F0DEBBB59AE6}" presName="LevelOneTextNode" presStyleLbl="node0" presStyleIdx="0" presStyleCnt="1" custScaleX="123548">
        <dgm:presLayoutVars>
          <dgm:chPref val="3"/>
        </dgm:presLayoutVars>
      </dgm:prSet>
      <dgm:spPr/>
    </dgm:pt>
    <dgm:pt modelId="{5834B2A6-04E7-624A-8A6D-B8DC92D40F53}" type="pres">
      <dgm:prSet presAssocID="{F79A2F26-879E-FC4A-B0B4-F0DEBBB59AE6}" presName="level2hierChild" presStyleCnt="0"/>
      <dgm:spPr/>
    </dgm:pt>
    <dgm:pt modelId="{2B0569E7-C73D-AE48-B713-5A45BCD344E0}" type="pres">
      <dgm:prSet presAssocID="{AA088ED2-F2D4-8E4A-9D76-91C6188E4DB4}" presName="conn2-1" presStyleLbl="parChTrans1D2" presStyleIdx="0" presStyleCnt="5"/>
      <dgm:spPr/>
    </dgm:pt>
    <dgm:pt modelId="{ECA22E38-5392-E542-94BF-AC86B0CA1625}" type="pres">
      <dgm:prSet presAssocID="{AA088ED2-F2D4-8E4A-9D76-91C6188E4DB4}" presName="connTx" presStyleLbl="parChTrans1D2" presStyleIdx="0" presStyleCnt="5"/>
      <dgm:spPr/>
    </dgm:pt>
    <dgm:pt modelId="{A399A8B0-9812-494F-896F-7E9442AB58E3}" type="pres">
      <dgm:prSet presAssocID="{24DA422C-58A4-B54F-9374-DE5148015412}" presName="root2" presStyleCnt="0"/>
      <dgm:spPr/>
    </dgm:pt>
    <dgm:pt modelId="{31446D68-7AF6-174F-A0BF-43554A9EBEA1}" type="pres">
      <dgm:prSet presAssocID="{24DA422C-58A4-B54F-9374-DE5148015412}" presName="LevelTwoTextNode" presStyleLbl="node2" presStyleIdx="0" presStyleCnt="5" custScaleY="66491">
        <dgm:presLayoutVars>
          <dgm:chPref val="3"/>
        </dgm:presLayoutVars>
      </dgm:prSet>
      <dgm:spPr/>
    </dgm:pt>
    <dgm:pt modelId="{B410829B-5BD9-FE45-B2AB-3E422B8EABBF}" type="pres">
      <dgm:prSet presAssocID="{24DA422C-58A4-B54F-9374-DE5148015412}" presName="level3hierChild" presStyleCnt="0"/>
      <dgm:spPr/>
    </dgm:pt>
    <dgm:pt modelId="{0614F72F-BDBF-4D4A-9D4E-A53F324FF073}" type="pres">
      <dgm:prSet presAssocID="{D3935DC8-64FB-8E40-87A6-1EC86478BF89}" presName="conn2-1" presStyleLbl="parChTrans1D2" presStyleIdx="1" presStyleCnt="5"/>
      <dgm:spPr/>
    </dgm:pt>
    <dgm:pt modelId="{C3A15E61-A2EB-204C-9F4E-1EEE5E42D93B}" type="pres">
      <dgm:prSet presAssocID="{D3935DC8-64FB-8E40-87A6-1EC86478BF89}" presName="connTx" presStyleLbl="parChTrans1D2" presStyleIdx="1" presStyleCnt="5"/>
      <dgm:spPr/>
    </dgm:pt>
    <dgm:pt modelId="{E57F73D9-1BFB-AE4B-9474-D4A8B24C0837}" type="pres">
      <dgm:prSet presAssocID="{706B09F8-2571-1842-ABDB-65C55626D543}" presName="root2" presStyleCnt="0"/>
      <dgm:spPr/>
    </dgm:pt>
    <dgm:pt modelId="{90B65897-00A4-B84B-A7DE-D6E796AF4F8E}" type="pres">
      <dgm:prSet presAssocID="{706B09F8-2571-1842-ABDB-65C55626D543}" presName="LevelTwoTextNode" presStyleLbl="node2" presStyleIdx="1" presStyleCnt="5" custScaleY="66491">
        <dgm:presLayoutVars>
          <dgm:chPref val="3"/>
        </dgm:presLayoutVars>
      </dgm:prSet>
      <dgm:spPr/>
    </dgm:pt>
    <dgm:pt modelId="{0113F488-3BCF-C54B-A8A6-8A15316B67BA}" type="pres">
      <dgm:prSet presAssocID="{706B09F8-2571-1842-ABDB-65C55626D543}" presName="level3hierChild" presStyleCnt="0"/>
      <dgm:spPr/>
    </dgm:pt>
    <dgm:pt modelId="{F980C51A-B2CC-1F49-88E7-55AD646FE29C}" type="pres">
      <dgm:prSet presAssocID="{6C2CF53A-3BD2-514F-AE1D-BBA52600FF61}" presName="conn2-1" presStyleLbl="parChTrans1D2" presStyleIdx="2" presStyleCnt="5"/>
      <dgm:spPr/>
    </dgm:pt>
    <dgm:pt modelId="{48687EB2-B904-AA4E-9AFF-A98406D0BC0A}" type="pres">
      <dgm:prSet presAssocID="{6C2CF53A-3BD2-514F-AE1D-BBA52600FF61}" presName="connTx" presStyleLbl="parChTrans1D2" presStyleIdx="2" presStyleCnt="5"/>
      <dgm:spPr/>
    </dgm:pt>
    <dgm:pt modelId="{BF602CA3-504E-2F4B-B63F-FD79D4E32339}" type="pres">
      <dgm:prSet presAssocID="{F461BE39-8B8B-FF4C-8404-7EE63A501EE9}" presName="root2" presStyleCnt="0"/>
      <dgm:spPr/>
    </dgm:pt>
    <dgm:pt modelId="{92DF75C0-5C84-C040-AEBB-7223914F85B0}" type="pres">
      <dgm:prSet presAssocID="{F461BE39-8B8B-FF4C-8404-7EE63A501EE9}" presName="LevelTwoTextNode" presStyleLbl="node2" presStyleIdx="2" presStyleCnt="5" custScaleY="97519">
        <dgm:presLayoutVars>
          <dgm:chPref val="3"/>
        </dgm:presLayoutVars>
      </dgm:prSet>
      <dgm:spPr/>
    </dgm:pt>
    <dgm:pt modelId="{8FDD722A-4FBF-454A-89C9-E3CEE70181C0}" type="pres">
      <dgm:prSet presAssocID="{F461BE39-8B8B-FF4C-8404-7EE63A501EE9}" presName="level3hierChild" presStyleCnt="0"/>
      <dgm:spPr/>
    </dgm:pt>
    <dgm:pt modelId="{91A8166C-DEAF-6C4F-BA4D-17DDC30B173D}" type="pres">
      <dgm:prSet presAssocID="{1A0DAE1F-1B82-DF45-9300-3F86E967E3BA}" presName="conn2-1" presStyleLbl="parChTrans1D2" presStyleIdx="3" presStyleCnt="5"/>
      <dgm:spPr/>
    </dgm:pt>
    <dgm:pt modelId="{122241BC-AC73-9241-98CC-19BC2643B262}" type="pres">
      <dgm:prSet presAssocID="{1A0DAE1F-1B82-DF45-9300-3F86E967E3BA}" presName="connTx" presStyleLbl="parChTrans1D2" presStyleIdx="3" presStyleCnt="5"/>
      <dgm:spPr/>
    </dgm:pt>
    <dgm:pt modelId="{CA5A72A2-9498-FD4A-951F-FCCCD62DE318}" type="pres">
      <dgm:prSet presAssocID="{34970A70-F262-3B45-B200-6F8DF7B6C25A}" presName="root2" presStyleCnt="0"/>
      <dgm:spPr/>
    </dgm:pt>
    <dgm:pt modelId="{24C43610-5285-D84C-973C-D91CA235C3B7}" type="pres">
      <dgm:prSet presAssocID="{34970A70-F262-3B45-B200-6F8DF7B6C25A}" presName="LevelTwoTextNode" presStyleLbl="node2" presStyleIdx="3" presStyleCnt="5" custScaleY="67346">
        <dgm:presLayoutVars>
          <dgm:chPref val="3"/>
        </dgm:presLayoutVars>
      </dgm:prSet>
      <dgm:spPr/>
    </dgm:pt>
    <dgm:pt modelId="{D4CB78F2-9025-3E4F-BB1A-7EA0F221F239}" type="pres">
      <dgm:prSet presAssocID="{34970A70-F262-3B45-B200-6F8DF7B6C25A}" presName="level3hierChild" presStyleCnt="0"/>
      <dgm:spPr/>
    </dgm:pt>
    <dgm:pt modelId="{D1788009-8847-3840-B85E-31D5BCFAEC10}" type="pres">
      <dgm:prSet presAssocID="{E5ED7996-8A11-EE4F-9289-ACDCBFCC9946}" presName="conn2-1" presStyleLbl="parChTrans1D2" presStyleIdx="4" presStyleCnt="5"/>
      <dgm:spPr/>
    </dgm:pt>
    <dgm:pt modelId="{C0F24F57-39BE-CA4A-8FD4-44886F039728}" type="pres">
      <dgm:prSet presAssocID="{E5ED7996-8A11-EE4F-9289-ACDCBFCC9946}" presName="connTx" presStyleLbl="parChTrans1D2" presStyleIdx="4" presStyleCnt="5"/>
      <dgm:spPr/>
    </dgm:pt>
    <dgm:pt modelId="{0B2ECED1-A9B5-3340-85BC-353F923D5B86}" type="pres">
      <dgm:prSet presAssocID="{CB1196AC-4368-6B42-AB19-93C5E63BE893}" presName="root2" presStyleCnt="0"/>
      <dgm:spPr/>
    </dgm:pt>
    <dgm:pt modelId="{703DBD08-80CA-F340-AA44-755A65A7766E}" type="pres">
      <dgm:prSet presAssocID="{CB1196AC-4368-6B42-AB19-93C5E63BE893}" presName="LevelTwoTextNode" presStyleLbl="node2" presStyleIdx="4" presStyleCnt="5" custScaleY="135473">
        <dgm:presLayoutVars>
          <dgm:chPref val="3"/>
        </dgm:presLayoutVars>
      </dgm:prSet>
      <dgm:spPr/>
    </dgm:pt>
    <dgm:pt modelId="{6578B444-BD32-F241-BDDA-6B13EC050219}" type="pres">
      <dgm:prSet presAssocID="{CB1196AC-4368-6B42-AB19-93C5E63BE893}" presName="level3hierChild" presStyleCnt="0"/>
      <dgm:spPr/>
    </dgm:pt>
  </dgm:ptLst>
  <dgm:cxnLst>
    <dgm:cxn modelId="{14D1A30E-E89E-A744-A50C-E482245C9808}" type="presOf" srcId="{6C2CF53A-3BD2-514F-AE1D-BBA52600FF61}" destId="{48687EB2-B904-AA4E-9AFF-A98406D0BC0A}" srcOrd="1" destOrd="0" presId="urn:microsoft.com/office/officeart/2008/layout/HorizontalMultiLevelHierarchy"/>
    <dgm:cxn modelId="{FE6C1F16-5DC4-B946-BE68-60348FCCA26B}" type="presOf" srcId="{F461BE39-8B8B-FF4C-8404-7EE63A501EE9}" destId="{92DF75C0-5C84-C040-AEBB-7223914F85B0}" srcOrd="0" destOrd="0" presId="urn:microsoft.com/office/officeart/2008/layout/HorizontalMultiLevelHierarchy"/>
    <dgm:cxn modelId="{16105018-D056-C748-B9BD-F27F1199B1AF}" type="presOf" srcId="{AA088ED2-F2D4-8E4A-9D76-91C6188E4DB4}" destId="{ECA22E38-5392-E542-94BF-AC86B0CA1625}" srcOrd="1" destOrd="0" presId="urn:microsoft.com/office/officeart/2008/layout/HorizontalMultiLevelHierarchy"/>
    <dgm:cxn modelId="{F5F38045-CA50-4C45-8E97-8D81C3C6AF04}" type="presOf" srcId="{1A0DAE1F-1B82-DF45-9300-3F86E967E3BA}" destId="{91A8166C-DEAF-6C4F-BA4D-17DDC30B173D}" srcOrd="0" destOrd="0" presId="urn:microsoft.com/office/officeart/2008/layout/HorizontalMultiLevelHierarchy"/>
    <dgm:cxn modelId="{8CB25B66-9902-534A-B9BB-243806A0B969}" type="presOf" srcId="{CB1196AC-4368-6B42-AB19-93C5E63BE893}" destId="{703DBD08-80CA-F340-AA44-755A65A7766E}" srcOrd="0" destOrd="0" presId="urn:microsoft.com/office/officeart/2008/layout/HorizontalMultiLevelHierarchy"/>
    <dgm:cxn modelId="{1BF6B380-BE1F-D74B-AA5D-10AE122D0C4F}" type="presOf" srcId="{D3935DC8-64FB-8E40-87A6-1EC86478BF89}" destId="{0614F72F-BDBF-4D4A-9D4E-A53F324FF073}" srcOrd="0" destOrd="0" presId="urn:microsoft.com/office/officeart/2008/layout/HorizontalMultiLevelHierarchy"/>
    <dgm:cxn modelId="{33861881-8442-D944-902F-27701EF21508}" type="presOf" srcId="{6C2CF53A-3BD2-514F-AE1D-BBA52600FF61}" destId="{F980C51A-B2CC-1F49-88E7-55AD646FE29C}" srcOrd="0" destOrd="0" presId="urn:microsoft.com/office/officeart/2008/layout/HorizontalMultiLevelHierarchy"/>
    <dgm:cxn modelId="{80FA4C8E-6657-0347-B895-AAE175097B7D}" type="presOf" srcId="{AA088ED2-F2D4-8E4A-9D76-91C6188E4DB4}" destId="{2B0569E7-C73D-AE48-B713-5A45BCD344E0}" srcOrd="0" destOrd="0" presId="urn:microsoft.com/office/officeart/2008/layout/HorizontalMultiLevelHierarchy"/>
    <dgm:cxn modelId="{D8C5E599-B166-B54D-B78D-79D4EBC8EBA0}" srcId="{66F23A44-EF00-854C-B988-77838F79BC79}" destId="{F79A2F26-879E-FC4A-B0B4-F0DEBBB59AE6}" srcOrd="0" destOrd="0" parTransId="{62F3DB69-ED8A-0E4F-83FA-5C6E5C26AD22}" sibTransId="{8FA62BF4-92A9-E543-B15B-D917F84B88D0}"/>
    <dgm:cxn modelId="{CD35709D-59E5-8F43-A224-B0CCF6EE26F2}" type="presOf" srcId="{1A0DAE1F-1B82-DF45-9300-3F86E967E3BA}" destId="{122241BC-AC73-9241-98CC-19BC2643B262}" srcOrd="1" destOrd="0" presId="urn:microsoft.com/office/officeart/2008/layout/HorizontalMultiLevelHierarchy"/>
    <dgm:cxn modelId="{BA31F7A8-03D5-CC4C-A6E2-2C4C8D8566FE}" srcId="{F79A2F26-879E-FC4A-B0B4-F0DEBBB59AE6}" destId="{F461BE39-8B8B-FF4C-8404-7EE63A501EE9}" srcOrd="2" destOrd="0" parTransId="{6C2CF53A-3BD2-514F-AE1D-BBA52600FF61}" sibTransId="{94D6517F-A8BB-2A4A-9901-9F942F13C27C}"/>
    <dgm:cxn modelId="{A1415AAB-020D-E44A-94B8-96F60CFFE4C4}" srcId="{F79A2F26-879E-FC4A-B0B4-F0DEBBB59AE6}" destId="{24DA422C-58A4-B54F-9374-DE5148015412}" srcOrd="0" destOrd="0" parTransId="{AA088ED2-F2D4-8E4A-9D76-91C6188E4DB4}" sibTransId="{A7A1002C-083C-F542-9B80-203AD1900FD0}"/>
    <dgm:cxn modelId="{39FB89C1-F762-9344-8317-8DAE916BEB3A}" type="presOf" srcId="{F79A2F26-879E-FC4A-B0B4-F0DEBBB59AE6}" destId="{643C6E76-5E02-2541-AEFD-A6CDCBF1D7C9}" srcOrd="0" destOrd="0" presId="urn:microsoft.com/office/officeart/2008/layout/HorizontalMultiLevelHierarchy"/>
    <dgm:cxn modelId="{AFE64FC3-EFC3-D841-BA9A-81134328F90D}" srcId="{F79A2F26-879E-FC4A-B0B4-F0DEBBB59AE6}" destId="{34970A70-F262-3B45-B200-6F8DF7B6C25A}" srcOrd="3" destOrd="0" parTransId="{1A0DAE1F-1B82-DF45-9300-3F86E967E3BA}" sibTransId="{211A7FB4-7EC3-2B48-8638-19CA63A40D66}"/>
    <dgm:cxn modelId="{830B30C6-B0CB-E944-B57A-8361328CA8BA}" type="presOf" srcId="{34970A70-F262-3B45-B200-6F8DF7B6C25A}" destId="{24C43610-5285-D84C-973C-D91CA235C3B7}" srcOrd="0" destOrd="0" presId="urn:microsoft.com/office/officeart/2008/layout/HorizontalMultiLevelHierarchy"/>
    <dgm:cxn modelId="{2C6043C7-B992-8F47-89AB-2D7A1540B8A8}" type="presOf" srcId="{D3935DC8-64FB-8E40-87A6-1EC86478BF89}" destId="{C3A15E61-A2EB-204C-9F4E-1EEE5E42D93B}" srcOrd="1" destOrd="0" presId="urn:microsoft.com/office/officeart/2008/layout/HorizontalMultiLevelHierarchy"/>
    <dgm:cxn modelId="{BDA529D1-727B-CD46-8A5E-152CA71A846A}" type="presOf" srcId="{24DA422C-58A4-B54F-9374-DE5148015412}" destId="{31446D68-7AF6-174F-A0BF-43554A9EBEA1}" srcOrd="0" destOrd="0" presId="urn:microsoft.com/office/officeart/2008/layout/HorizontalMultiLevelHierarchy"/>
    <dgm:cxn modelId="{E378A5D5-4E0E-D94E-8B5A-1D39602CA0CB}" type="presOf" srcId="{E5ED7996-8A11-EE4F-9289-ACDCBFCC9946}" destId="{D1788009-8847-3840-B85E-31D5BCFAEC10}" srcOrd="0" destOrd="0" presId="urn:microsoft.com/office/officeart/2008/layout/HorizontalMultiLevelHierarchy"/>
    <dgm:cxn modelId="{58641BD8-C24A-E246-9B75-BEA900E062A3}" srcId="{F79A2F26-879E-FC4A-B0B4-F0DEBBB59AE6}" destId="{CB1196AC-4368-6B42-AB19-93C5E63BE893}" srcOrd="4" destOrd="0" parTransId="{E5ED7996-8A11-EE4F-9289-ACDCBFCC9946}" sibTransId="{2B3BCF90-BBFA-FB44-B533-9C24CAF558D3}"/>
    <dgm:cxn modelId="{100D92DB-36C5-3D44-8E93-FC465CB36EC2}" type="presOf" srcId="{706B09F8-2571-1842-ABDB-65C55626D543}" destId="{90B65897-00A4-B84B-A7DE-D6E796AF4F8E}" srcOrd="0" destOrd="0" presId="urn:microsoft.com/office/officeart/2008/layout/HorizontalMultiLevelHierarchy"/>
    <dgm:cxn modelId="{BA1A4AE9-4CEA-6946-B14F-69A81FC1B9C9}" type="presOf" srcId="{66F23A44-EF00-854C-B988-77838F79BC79}" destId="{5317D2E2-989E-314F-A675-562CEF744297}" srcOrd="0" destOrd="0" presId="urn:microsoft.com/office/officeart/2008/layout/HorizontalMultiLevelHierarchy"/>
    <dgm:cxn modelId="{1C0C9EEA-8FEA-EC4F-8EED-C038A1F58D79}" srcId="{F79A2F26-879E-FC4A-B0B4-F0DEBBB59AE6}" destId="{706B09F8-2571-1842-ABDB-65C55626D543}" srcOrd="1" destOrd="0" parTransId="{D3935DC8-64FB-8E40-87A6-1EC86478BF89}" sibTransId="{8973D5B9-BB8C-AB47-B51C-488E33F8E1C7}"/>
    <dgm:cxn modelId="{B46075FF-91FB-B840-BC16-111CB56902E9}" type="presOf" srcId="{E5ED7996-8A11-EE4F-9289-ACDCBFCC9946}" destId="{C0F24F57-39BE-CA4A-8FD4-44886F039728}" srcOrd="1" destOrd="0" presId="urn:microsoft.com/office/officeart/2008/layout/HorizontalMultiLevelHierarchy"/>
    <dgm:cxn modelId="{5DE224A7-1078-DF40-BC78-2555771D9D0E}" type="presParOf" srcId="{5317D2E2-989E-314F-A675-562CEF744297}" destId="{6EA80AF9-3B37-6647-B703-60D1705B2155}" srcOrd="0" destOrd="0" presId="urn:microsoft.com/office/officeart/2008/layout/HorizontalMultiLevelHierarchy"/>
    <dgm:cxn modelId="{962398A3-67AE-B04A-9E68-66458B88B1F1}" type="presParOf" srcId="{6EA80AF9-3B37-6647-B703-60D1705B2155}" destId="{643C6E76-5E02-2541-AEFD-A6CDCBF1D7C9}" srcOrd="0" destOrd="0" presId="urn:microsoft.com/office/officeart/2008/layout/HorizontalMultiLevelHierarchy"/>
    <dgm:cxn modelId="{1246F605-CC00-2A44-AAC5-DC471018A928}" type="presParOf" srcId="{6EA80AF9-3B37-6647-B703-60D1705B2155}" destId="{5834B2A6-04E7-624A-8A6D-B8DC92D40F53}" srcOrd="1" destOrd="0" presId="urn:microsoft.com/office/officeart/2008/layout/HorizontalMultiLevelHierarchy"/>
    <dgm:cxn modelId="{05F338F2-F00A-7D45-8B6C-A5DD015A01C7}" type="presParOf" srcId="{5834B2A6-04E7-624A-8A6D-B8DC92D40F53}" destId="{2B0569E7-C73D-AE48-B713-5A45BCD344E0}" srcOrd="0" destOrd="0" presId="urn:microsoft.com/office/officeart/2008/layout/HorizontalMultiLevelHierarchy"/>
    <dgm:cxn modelId="{5CD77CD4-7AF4-D04D-9FC8-82C2E98E1280}" type="presParOf" srcId="{2B0569E7-C73D-AE48-B713-5A45BCD344E0}" destId="{ECA22E38-5392-E542-94BF-AC86B0CA1625}" srcOrd="0" destOrd="0" presId="urn:microsoft.com/office/officeart/2008/layout/HorizontalMultiLevelHierarchy"/>
    <dgm:cxn modelId="{016D4990-CE3E-3E4E-86E6-8DCB5C922742}" type="presParOf" srcId="{5834B2A6-04E7-624A-8A6D-B8DC92D40F53}" destId="{A399A8B0-9812-494F-896F-7E9442AB58E3}" srcOrd="1" destOrd="0" presId="urn:microsoft.com/office/officeart/2008/layout/HorizontalMultiLevelHierarchy"/>
    <dgm:cxn modelId="{008BF21C-077A-7C4E-94A4-95101198BFA3}" type="presParOf" srcId="{A399A8B0-9812-494F-896F-7E9442AB58E3}" destId="{31446D68-7AF6-174F-A0BF-43554A9EBEA1}" srcOrd="0" destOrd="0" presId="urn:microsoft.com/office/officeart/2008/layout/HorizontalMultiLevelHierarchy"/>
    <dgm:cxn modelId="{324C8285-EA62-8044-878C-9B456778FFBC}" type="presParOf" srcId="{A399A8B0-9812-494F-896F-7E9442AB58E3}" destId="{B410829B-5BD9-FE45-B2AB-3E422B8EABBF}" srcOrd="1" destOrd="0" presId="urn:microsoft.com/office/officeart/2008/layout/HorizontalMultiLevelHierarchy"/>
    <dgm:cxn modelId="{74131C4B-BCA2-E747-9A95-5F929B9B2462}" type="presParOf" srcId="{5834B2A6-04E7-624A-8A6D-B8DC92D40F53}" destId="{0614F72F-BDBF-4D4A-9D4E-A53F324FF073}" srcOrd="2" destOrd="0" presId="urn:microsoft.com/office/officeart/2008/layout/HorizontalMultiLevelHierarchy"/>
    <dgm:cxn modelId="{E59472FA-5F13-A643-93A6-6FFE7B9A4E54}" type="presParOf" srcId="{0614F72F-BDBF-4D4A-9D4E-A53F324FF073}" destId="{C3A15E61-A2EB-204C-9F4E-1EEE5E42D93B}" srcOrd="0" destOrd="0" presId="urn:microsoft.com/office/officeart/2008/layout/HorizontalMultiLevelHierarchy"/>
    <dgm:cxn modelId="{C2594C0B-4360-6F48-8C63-91B4C1457E99}" type="presParOf" srcId="{5834B2A6-04E7-624A-8A6D-B8DC92D40F53}" destId="{E57F73D9-1BFB-AE4B-9474-D4A8B24C0837}" srcOrd="3" destOrd="0" presId="urn:microsoft.com/office/officeart/2008/layout/HorizontalMultiLevelHierarchy"/>
    <dgm:cxn modelId="{AA631D0A-25FB-574E-89D0-358C61FAD76D}" type="presParOf" srcId="{E57F73D9-1BFB-AE4B-9474-D4A8B24C0837}" destId="{90B65897-00A4-B84B-A7DE-D6E796AF4F8E}" srcOrd="0" destOrd="0" presId="urn:microsoft.com/office/officeart/2008/layout/HorizontalMultiLevelHierarchy"/>
    <dgm:cxn modelId="{27FE7B98-4111-7343-B940-D62D3E911788}" type="presParOf" srcId="{E57F73D9-1BFB-AE4B-9474-D4A8B24C0837}" destId="{0113F488-3BCF-C54B-A8A6-8A15316B67BA}" srcOrd="1" destOrd="0" presId="urn:microsoft.com/office/officeart/2008/layout/HorizontalMultiLevelHierarchy"/>
    <dgm:cxn modelId="{640C9416-4B61-A543-B25B-C46F9E3684A7}" type="presParOf" srcId="{5834B2A6-04E7-624A-8A6D-B8DC92D40F53}" destId="{F980C51A-B2CC-1F49-88E7-55AD646FE29C}" srcOrd="4" destOrd="0" presId="urn:microsoft.com/office/officeart/2008/layout/HorizontalMultiLevelHierarchy"/>
    <dgm:cxn modelId="{F9C312B0-D2FA-3141-A887-C3BD0A47F560}" type="presParOf" srcId="{F980C51A-B2CC-1F49-88E7-55AD646FE29C}" destId="{48687EB2-B904-AA4E-9AFF-A98406D0BC0A}" srcOrd="0" destOrd="0" presId="urn:microsoft.com/office/officeart/2008/layout/HorizontalMultiLevelHierarchy"/>
    <dgm:cxn modelId="{EB43A839-C957-0D40-A7EB-4EDABFDF0A66}" type="presParOf" srcId="{5834B2A6-04E7-624A-8A6D-B8DC92D40F53}" destId="{BF602CA3-504E-2F4B-B63F-FD79D4E32339}" srcOrd="5" destOrd="0" presId="urn:microsoft.com/office/officeart/2008/layout/HorizontalMultiLevelHierarchy"/>
    <dgm:cxn modelId="{CA5D1AE6-6391-F344-AF92-EA5F1F0CD401}" type="presParOf" srcId="{BF602CA3-504E-2F4B-B63F-FD79D4E32339}" destId="{92DF75C0-5C84-C040-AEBB-7223914F85B0}" srcOrd="0" destOrd="0" presId="urn:microsoft.com/office/officeart/2008/layout/HorizontalMultiLevelHierarchy"/>
    <dgm:cxn modelId="{E921670C-AE67-F34B-8C8F-3773EBD663AC}" type="presParOf" srcId="{BF602CA3-504E-2F4B-B63F-FD79D4E32339}" destId="{8FDD722A-4FBF-454A-89C9-E3CEE70181C0}" srcOrd="1" destOrd="0" presId="urn:microsoft.com/office/officeart/2008/layout/HorizontalMultiLevelHierarchy"/>
    <dgm:cxn modelId="{8640FD75-AB54-164A-83C7-41AF0BDD38B5}" type="presParOf" srcId="{5834B2A6-04E7-624A-8A6D-B8DC92D40F53}" destId="{91A8166C-DEAF-6C4F-BA4D-17DDC30B173D}" srcOrd="6" destOrd="0" presId="urn:microsoft.com/office/officeart/2008/layout/HorizontalMultiLevelHierarchy"/>
    <dgm:cxn modelId="{094A5A93-8F23-C644-BF9C-613A5A83C0E8}" type="presParOf" srcId="{91A8166C-DEAF-6C4F-BA4D-17DDC30B173D}" destId="{122241BC-AC73-9241-98CC-19BC2643B262}" srcOrd="0" destOrd="0" presId="urn:microsoft.com/office/officeart/2008/layout/HorizontalMultiLevelHierarchy"/>
    <dgm:cxn modelId="{EE59EE27-9F2F-7B4A-84B3-B5C3EAB70BD5}" type="presParOf" srcId="{5834B2A6-04E7-624A-8A6D-B8DC92D40F53}" destId="{CA5A72A2-9498-FD4A-951F-FCCCD62DE318}" srcOrd="7" destOrd="0" presId="urn:microsoft.com/office/officeart/2008/layout/HorizontalMultiLevelHierarchy"/>
    <dgm:cxn modelId="{C81144A2-160B-5140-996E-72BBD098CA80}" type="presParOf" srcId="{CA5A72A2-9498-FD4A-951F-FCCCD62DE318}" destId="{24C43610-5285-D84C-973C-D91CA235C3B7}" srcOrd="0" destOrd="0" presId="urn:microsoft.com/office/officeart/2008/layout/HorizontalMultiLevelHierarchy"/>
    <dgm:cxn modelId="{7D1C104F-3339-2044-A95C-118D203A6C46}" type="presParOf" srcId="{CA5A72A2-9498-FD4A-951F-FCCCD62DE318}" destId="{D4CB78F2-9025-3E4F-BB1A-7EA0F221F239}" srcOrd="1" destOrd="0" presId="urn:microsoft.com/office/officeart/2008/layout/HorizontalMultiLevelHierarchy"/>
    <dgm:cxn modelId="{494000F6-C618-634F-8095-7443C71BE327}" type="presParOf" srcId="{5834B2A6-04E7-624A-8A6D-B8DC92D40F53}" destId="{D1788009-8847-3840-B85E-31D5BCFAEC10}" srcOrd="8" destOrd="0" presId="urn:microsoft.com/office/officeart/2008/layout/HorizontalMultiLevelHierarchy"/>
    <dgm:cxn modelId="{0C9B3B72-B5BC-D74D-BE3C-CF490F565993}" type="presParOf" srcId="{D1788009-8847-3840-B85E-31D5BCFAEC10}" destId="{C0F24F57-39BE-CA4A-8FD4-44886F039728}" srcOrd="0" destOrd="0" presId="urn:microsoft.com/office/officeart/2008/layout/HorizontalMultiLevelHierarchy"/>
    <dgm:cxn modelId="{433C0B68-DABD-4647-B9FC-047F440422FB}" type="presParOf" srcId="{5834B2A6-04E7-624A-8A6D-B8DC92D40F53}" destId="{0B2ECED1-A9B5-3340-85BC-353F923D5B86}" srcOrd="9" destOrd="0" presId="urn:microsoft.com/office/officeart/2008/layout/HorizontalMultiLevelHierarchy"/>
    <dgm:cxn modelId="{E90EC815-D4BD-6849-94A9-A278BAC60BD0}" type="presParOf" srcId="{0B2ECED1-A9B5-3340-85BC-353F923D5B86}" destId="{703DBD08-80CA-F340-AA44-755A65A7766E}" srcOrd="0" destOrd="0" presId="urn:microsoft.com/office/officeart/2008/layout/HorizontalMultiLevelHierarchy"/>
    <dgm:cxn modelId="{704C5FFB-8C8F-E74B-89C8-147CFFABF2A1}" type="presParOf" srcId="{0B2ECED1-A9B5-3340-85BC-353F923D5B86}" destId="{6578B444-BD32-F241-BDDA-6B13EC050219}"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B0FE6-DED3-1242-8092-9721A4503C9D}" type="doc">
      <dgm:prSet loTypeId="urn:microsoft.com/office/officeart/2005/8/layout/target2" loCatId="" qsTypeId="urn:microsoft.com/office/officeart/2005/8/quickstyle/simple1" qsCatId="simple" csTypeId="urn:microsoft.com/office/officeart/2005/8/colors/accent1_2" csCatId="accent1" phldr="1"/>
      <dgm:spPr/>
      <dgm:t>
        <a:bodyPr/>
        <a:lstStyle/>
        <a:p>
          <a:endParaRPr lang="en-US"/>
        </a:p>
      </dgm:t>
    </dgm:pt>
    <dgm:pt modelId="{E5601DE8-1163-FB42-A67A-7D062F19C536}">
      <dgm:prSet phldrT="[Text]"/>
      <dgm:spPr/>
      <dgm:t>
        <a:bodyPr/>
        <a:lstStyle/>
        <a:p>
          <a:r>
            <a:rPr lang="en-US" dirty="0"/>
            <a:t>ATLAS Data Analysis Workbench</a:t>
          </a:r>
        </a:p>
      </dgm:t>
    </dgm:pt>
    <dgm:pt modelId="{399C11FC-7E78-A046-B061-B2904821A862}" type="parTrans" cxnId="{6C6CA8B4-1322-2843-84C2-D1EDEBB0AEF5}">
      <dgm:prSet/>
      <dgm:spPr/>
      <dgm:t>
        <a:bodyPr/>
        <a:lstStyle/>
        <a:p>
          <a:endParaRPr lang="en-US"/>
        </a:p>
      </dgm:t>
    </dgm:pt>
    <dgm:pt modelId="{E3E2ABD5-E2A2-5D44-8660-20637384B057}" type="sibTrans" cxnId="{6C6CA8B4-1322-2843-84C2-D1EDEBB0AEF5}">
      <dgm:prSet/>
      <dgm:spPr/>
      <dgm:t>
        <a:bodyPr/>
        <a:lstStyle/>
        <a:p>
          <a:endParaRPr lang="en-US"/>
        </a:p>
      </dgm:t>
    </dgm:pt>
    <dgm:pt modelId="{00E64553-B5A5-7941-BE65-21BE69C5FAA9}">
      <dgm:prSet phldrT="[Text]"/>
      <dgm:spPr/>
      <dgm:t>
        <a:bodyPr/>
        <a:lstStyle/>
        <a:p>
          <a:r>
            <a:rPr lang="en-US" dirty="0"/>
            <a:t>Cohort and</a:t>
          </a:r>
          <a:br>
            <a:rPr lang="en-US" dirty="0"/>
          </a:br>
          <a:r>
            <a:rPr lang="en-US" dirty="0"/>
            <a:t>Analysis</a:t>
          </a:r>
          <a:br>
            <a:rPr lang="en-US" dirty="0"/>
          </a:br>
          <a:r>
            <a:rPr lang="en-US" dirty="0"/>
            <a:t>Definitions</a:t>
          </a:r>
        </a:p>
      </dgm:t>
    </dgm:pt>
    <dgm:pt modelId="{B4D57416-C474-7C4F-B5D0-4DE0608A9D97}" type="parTrans" cxnId="{BFADC7FC-628B-8246-9C76-252FAFDBB1CC}">
      <dgm:prSet/>
      <dgm:spPr/>
      <dgm:t>
        <a:bodyPr/>
        <a:lstStyle/>
        <a:p>
          <a:endParaRPr lang="en-US"/>
        </a:p>
      </dgm:t>
    </dgm:pt>
    <dgm:pt modelId="{E2A5BE0B-C0AB-9A4F-9C9B-0136A66DD69B}" type="sibTrans" cxnId="{BFADC7FC-628B-8246-9C76-252FAFDBB1CC}">
      <dgm:prSet/>
      <dgm:spPr/>
      <dgm:t>
        <a:bodyPr/>
        <a:lstStyle/>
        <a:p>
          <a:endParaRPr lang="en-US"/>
        </a:p>
      </dgm:t>
    </dgm:pt>
    <dgm:pt modelId="{7173EC33-6509-9749-AF91-6F13EA03603D}">
      <dgm:prSet phldrT="[Text]"/>
      <dgm:spPr/>
      <dgm:t>
        <a:bodyPr/>
        <a:lstStyle/>
        <a:p>
          <a:r>
            <a:rPr lang="en-US"/>
            <a:t>Covariates</a:t>
          </a:r>
        </a:p>
      </dgm:t>
    </dgm:pt>
    <dgm:pt modelId="{EEA99185-5C5E-2B43-80AF-DEEAB7BED161}" type="parTrans" cxnId="{5044728B-5A6C-4746-B65C-0A942F542E4F}">
      <dgm:prSet/>
      <dgm:spPr/>
      <dgm:t>
        <a:bodyPr/>
        <a:lstStyle/>
        <a:p>
          <a:endParaRPr lang="en-US"/>
        </a:p>
      </dgm:t>
    </dgm:pt>
    <dgm:pt modelId="{8E970D7F-ED9C-564A-904B-8544AC04E2D9}" type="sibTrans" cxnId="{5044728B-5A6C-4746-B65C-0A942F542E4F}">
      <dgm:prSet/>
      <dgm:spPr/>
      <dgm:t>
        <a:bodyPr/>
        <a:lstStyle/>
        <a:p>
          <a:endParaRPr lang="en-US"/>
        </a:p>
      </dgm:t>
    </dgm:pt>
    <dgm:pt modelId="{D570C9CE-B563-CA46-8474-7CA94ACF3BA8}">
      <dgm:prSet phldrT="[Text]"/>
      <dgm:spPr>
        <a:solidFill>
          <a:srgbClr val="00B0F0"/>
        </a:solidFill>
      </dgm:spPr>
      <dgm:t>
        <a:bodyPr/>
        <a:lstStyle/>
        <a:p>
          <a:r>
            <a:rPr lang="en-US" dirty="0"/>
            <a:t>Exposure Occurrence</a:t>
          </a:r>
        </a:p>
      </dgm:t>
    </dgm:pt>
    <dgm:pt modelId="{AB9417FD-7FC0-1F45-A0A5-516E87A733D8}" type="parTrans" cxnId="{BE7E7AD2-E657-464F-A407-B361DD944F8C}">
      <dgm:prSet/>
      <dgm:spPr/>
      <dgm:t>
        <a:bodyPr/>
        <a:lstStyle/>
        <a:p>
          <a:endParaRPr lang="en-US"/>
        </a:p>
      </dgm:t>
    </dgm:pt>
    <dgm:pt modelId="{9E694325-B158-9B47-ACE1-7B4B1BAF9527}" type="sibTrans" cxnId="{BE7E7AD2-E657-464F-A407-B361DD944F8C}">
      <dgm:prSet/>
      <dgm:spPr/>
      <dgm:t>
        <a:bodyPr/>
        <a:lstStyle/>
        <a:p>
          <a:endParaRPr lang="en-US"/>
        </a:p>
      </dgm:t>
    </dgm:pt>
    <dgm:pt modelId="{8D73C636-98C9-1D45-B68E-025890F518CA}">
      <dgm:prSet phldrT="[Text]" custT="1"/>
      <dgm:spPr/>
      <dgm:t>
        <a:bodyPr/>
        <a:lstStyle/>
        <a:p>
          <a:r>
            <a:rPr lang="en-US" sz="1900" dirty="0"/>
            <a:t>Ingestion Geocoding</a:t>
          </a:r>
        </a:p>
      </dgm:t>
    </dgm:pt>
    <dgm:pt modelId="{014FC0D9-6FAC-C842-A81E-326197A6BA29}" type="parTrans" cxnId="{EE93F8B7-7E93-4F4F-9321-D2DA0D0D2353}">
      <dgm:prSet/>
      <dgm:spPr/>
      <dgm:t>
        <a:bodyPr/>
        <a:lstStyle/>
        <a:p>
          <a:endParaRPr lang="en-US"/>
        </a:p>
      </dgm:t>
    </dgm:pt>
    <dgm:pt modelId="{DFF38498-0586-6E4A-A37E-063870B7FAB9}" type="sibTrans" cxnId="{EE93F8B7-7E93-4F4F-9321-D2DA0D0D2353}">
      <dgm:prSet/>
      <dgm:spPr/>
      <dgm:t>
        <a:bodyPr/>
        <a:lstStyle/>
        <a:p>
          <a:endParaRPr lang="en-US"/>
        </a:p>
      </dgm:t>
    </dgm:pt>
    <dgm:pt modelId="{0262FDD7-C9C6-7C40-9C1B-58456E552089}">
      <dgm:prSet phldrT="[Text]" custT="1"/>
      <dgm:spPr/>
      <dgm:t>
        <a:bodyPr/>
        <a:lstStyle/>
        <a:p>
          <a:r>
            <a:rPr lang="en-US" sz="1900" dirty="0"/>
            <a:t>Inventory</a:t>
          </a:r>
          <a:br>
            <a:rPr lang="en-US" sz="1900" dirty="0"/>
          </a:br>
          <a:r>
            <a:rPr lang="en-US" sz="1200" dirty="0"/>
            <a:t>Climate</a:t>
          </a:r>
          <a:br>
            <a:rPr lang="en-US" sz="1200" dirty="0"/>
          </a:br>
          <a:r>
            <a:rPr lang="en-US" sz="1200" dirty="0"/>
            <a:t>Toxins</a:t>
          </a:r>
          <a:br>
            <a:rPr lang="en-US" sz="1200" dirty="0"/>
          </a:br>
          <a:r>
            <a:rPr lang="en-US" sz="1200" dirty="0"/>
            <a:t>Biological Agents</a:t>
          </a:r>
          <a:br>
            <a:rPr lang="en-US" sz="1200" dirty="0"/>
          </a:br>
          <a:r>
            <a:rPr lang="en-US" sz="1200" dirty="0"/>
            <a:t>Diet</a:t>
          </a:r>
          <a:br>
            <a:rPr lang="en-US" sz="1200" dirty="0"/>
          </a:br>
          <a:r>
            <a:rPr lang="en-US" sz="1200" dirty="0"/>
            <a:t>Social Factors</a:t>
          </a:r>
        </a:p>
      </dgm:t>
    </dgm:pt>
    <dgm:pt modelId="{858EC8F8-E32E-FE4C-A890-7235D77EEAB7}" type="parTrans" cxnId="{FC80BA7C-1324-384F-9096-A37BE6BF7147}">
      <dgm:prSet/>
      <dgm:spPr/>
      <dgm:t>
        <a:bodyPr/>
        <a:lstStyle/>
        <a:p>
          <a:endParaRPr lang="en-US"/>
        </a:p>
      </dgm:t>
    </dgm:pt>
    <dgm:pt modelId="{C9D92AF5-B17D-894B-AE84-CBA6F4108115}" type="sibTrans" cxnId="{FC80BA7C-1324-384F-9096-A37BE6BF7147}">
      <dgm:prSet/>
      <dgm:spPr/>
      <dgm:t>
        <a:bodyPr/>
        <a:lstStyle/>
        <a:p>
          <a:endParaRPr lang="en-US"/>
        </a:p>
      </dgm:t>
    </dgm:pt>
    <dgm:pt modelId="{7664E106-E47A-6543-81EF-E80A73ADD72D}">
      <dgm:prSet phldrT="[Text]"/>
      <dgm:spPr/>
      <dgm:t>
        <a:bodyPr/>
        <a:lstStyle/>
        <a:p>
          <a:r>
            <a:rPr lang="en-US" dirty="0"/>
            <a:t>OMOP CDM</a:t>
          </a:r>
        </a:p>
      </dgm:t>
    </dgm:pt>
    <dgm:pt modelId="{9D9D4D4B-2671-114F-87BF-4BDEA83D74FB}" type="parTrans" cxnId="{E6F7308F-94B4-8747-9CDB-9189635381D8}">
      <dgm:prSet/>
      <dgm:spPr/>
      <dgm:t>
        <a:bodyPr/>
        <a:lstStyle/>
        <a:p>
          <a:endParaRPr lang="en-US"/>
        </a:p>
      </dgm:t>
    </dgm:pt>
    <dgm:pt modelId="{CBEC8AAF-1FFB-CD4B-B7BF-41EC281CAECB}" type="sibTrans" cxnId="{E6F7308F-94B4-8747-9CDB-9189635381D8}">
      <dgm:prSet/>
      <dgm:spPr/>
      <dgm:t>
        <a:bodyPr/>
        <a:lstStyle/>
        <a:p>
          <a:endParaRPr lang="en-US"/>
        </a:p>
      </dgm:t>
    </dgm:pt>
    <dgm:pt modelId="{EC6D57B4-56C2-7545-9267-EA440B7E758C}">
      <dgm:prSet phldrT="[Text]"/>
      <dgm:spPr/>
      <dgm:t>
        <a:bodyPr/>
        <a:lstStyle/>
        <a:p>
          <a:r>
            <a:rPr lang="en-US" dirty="0"/>
            <a:t>Occurrences</a:t>
          </a:r>
          <a:br>
            <a:rPr lang="en-US" dirty="0"/>
          </a:br>
          <a:r>
            <a:rPr lang="en-US" dirty="0"/>
            <a:t>Person</a:t>
          </a:r>
        </a:p>
      </dgm:t>
    </dgm:pt>
    <dgm:pt modelId="{33297FA6-FCC1-4142-8F9F-046EAA134445}" type="parTrans" cxnId="{6BB8E105-4972-E34C-8959-786C60401E54}">
      <dgm:prSet/>
      <dgm:spPr/>
      <dgm:t>
        <a:bodyPr/>
        <a:lstStyle/>
        <a:p>
          <a:endParaRPr lang="en-US"/>
        </a:p>
      </dgm:t>
    </dgm:pt>
    <dgm:pt modelId="{A5D7CD18-67C5-6E4A-A4E4-799F4917A2C1}" type="sibTrans" cxnId="{6BB8E105-4972-E34C-8959-786C60401E54}">
      <dgm:prSet/>
      <dgm:spPr/>
      <dgm:t>
        <a:bodyPr/>
        <a:lstStyle/>
        <a:p>
          <a:endParaRPr lang="en-US"/>
        </a:p>
      </dgm:t>
    </dgm:pt>
    <dgm:pt modelId="{590F41C7-8019-D345-9B9E-E22A9DFFCA9B}">
      <dgm:prSet phldrT="[Text]"/>
      <dgm:spPr/>
      <dgm:t>
        <a:bodyPr/>
        <a:lstStyle/>
        <a:p>
          <a:r>
            <a:rPr lang="en-US"/>
            <a:t>Location History</a:t>
          </a:r>
          <a:br>
            <a:rPr lang="en-US"/>
          </a:br>
          <a:r>
            <a:rPr lang="en-US"/>
            <a:t>Location</a:t>
          </a:r>
        </a:p>
      </dgm:t>
    </dgm:pt>
    <dgm:pt modelId="{ADD76449-8371-9740-A8D4-276A9CF26556}" type="parTrans" cxnId="{18E27C88-3530-0D42-899E-DF776D9D4C34}">
      <dgm:prSet/>
      <dgm:spPr/>
      <dgm:t>
        <a:bodyPr/>
        <a:lstStyle/>
        <a:p>
          <a:endParaRPr lang="en-US"/>
        </a:p>
      </dgm:t>
    </dgm:pt>
    <dgm:pt modelId="{F58FDF98-4C47-FD41-BD43-52DCDBC0EFD8}" type="sibTrans" cxnId="{18E27C88-3530-0D42-899E-DF776D9D4C34}">
      <dgm:prSet/>
      <dgm:spPr/>
      <dgm:t>
        <a:bodyPr/>
        <a:lstStyle/>
        <a:p>
          <a:endParaRPr lang="en-US"/>
        </a:p>
      </dgm:t>
    </dgm:pt>
    <dgm:pt modelId="{3B2A94ED-9180-E646-BC7E-6EFF344A1AF3}" type="pres">
      <dgm:prSet presAssocID="{3F1B0FE6-DED3-1242-8092-9721A4503C9D}" presName="Name0" presStyleCnt="0">
        <dgm:presLayoutVars>
          <dgm:chMax val="3"/>
          <dgm:chPref val="1"/>
          <dgm:dir/>
          <dgm:animLvl val="lvl"/>
          <dgm:resizeHandles/>
        </dgm:presLayoutVars>
      </dgm:prSet>
      <dgm:spPr/>
    </dgm:pt>
    <dgm:pt modelId="{08467E6B-DC6A-9141-8874-9EE891E08893}" type="pres">
      <dgm:prSet presAssocID="{3F1B0FE6-DED3-1242-8092-9721A4503C9D}" presName="outerBox" presStyleCnt="0"/>
      <dgm:spPr/>
    </dgm:pt>
    <dgm:pt modelId="{1A05041A-3E37-5B41-A6A3-FB79D915D34D}" type="pres">
      <dgm:prSet presAssocID="{3F1B0FE6-DED3-1242-8092-9721A4503C9D}" presName="outerBoxParent" presStyleLbl="node1" presStyleIdx="0" presStyleCnt="3"/>
      <dgm:spPr/>
    </dgm:pt>
    <dgm:pt modelId="{45FDF954-1785-E545-A5AB-7A49F792A7C7}" type="pres">
      <dgm:prSet presAssocID="{3F1B0FE6-DED3-1242-8092-9721A4503C9D}" presName="outerBoxChildren" presStyleCnt="0"/>
      <dgm:spPr/>
    </dgm:pt>
    <dgm:pt modelId="{463C2AD3-3FAD-F344-B990-2F1986F7ADBD}" type="pres">
      <dgm:prSet presAssocID="{00E64553-B5A5-7941-BE65-21BE69C5FAA9}" presName="oChild" presStyleLbl="fgAcc1" presStyleIdx="0" presStyleCnt="6">
        <dgm:presLayoutVars>
          <dgm:bulletEnabled val="1"/>
        </dgm:presLayoutVars>
      </dgm:prSet>
      <dgm:spPr/>
    </dgm:pt>
    <dgm:pt modelId="{E80BD0D4-4786-2948-8201-CEF55CF00ACD}" type="pres">
      <dgm:prSet presAssocID="{E2A5BE0B-C0AB-9A4F-9C9B-0136A66DD69B}" presName="outerSibTrans" presStyleCnt="0"/>
      <dgm:spPr/>
    </dgm:pt>
    <dgm:pt modelId="{901E175F-324F-2E48-AA19-0732BD2F9AD3}" type="pres">
      <dgm:prSet presAssocID="{7173EC33-6509-9749-AF91-6F13EA03603D}" presName="oChild" presStyleLbl="fgAcc1" presStyleIdx="1" presStyleCnt="6">
        <dgm:presLayoutVars>
          <dgm:bulletEnabled val="1"/>
        </dgm:presLayoutVars>
      </dgm:prSet>
      <dgm:spPr/>
    </dgm:pt>
    <dgm:pt modelId="{04FFCF73-BDE2-354D-AF8E-8C5BABC2634D}" type="pres">
      <dgm:prSet presAssocID="{3F1B0FE6-DED3-1242-8092-9721A4503C9D}" presName="middleBox" presStyleCnt="0"/>
      <dgm:spPr/>
    </dgm:pt>
    <dgm:pt modelId="{9942597B-D9F1-4B4C-9094-4546E9B77C6C}" type="pres">
      <dgm:prSet presAssocID="{3F1B0FE6-DED3-1242-8092-9721A4503C9D}" presName="middleBoxParent" presStyleLbl="node1" presStyleIdx="1" presStyleCnt="3" custLinFactNeighborY="399"/>
      <dgm:spPr/>
    </dgm:pt>
    <dgm:pt modelId="{F8A969E5-08E0-C146-A052-C670D2D244DF}" type="pres">
      <dgm:prSet presAssocID="{3F1B0FE6-DED3-1242-8092-9721A4503C9D}" presName="middleBoxChildren" presStyleCnt="0"/>
      <dgm:spPr/>
    </dgm:pt>
    <dgm:pt modelId="{6AF36CAC-BDBA-B64F-8B3B-6B305FEBB856}" type="pres">
      <dgm:prSet presAssocID="{8D73C636-98C9-1D45-B68E-025890F518CA}" presName="mChild" presStyleLbl="fgAcc1" presStyleIdx="2" presStyleCnt="6">
        <dgm:presLayoutVars>
          <dgm:bulletEnabled val="1"/>
        </dgm:presLayoutVars>
      </dgm:prSet>
      <dgm:spPr/>
    </dgm:pt>
    <dgm:pt modelId="{5CD9E344-C9CB-DB4F-BD96-978FF0421217}" type="pres">
      <dgm:prSet presAssocID="{DFF38498-0586-6E4A-A37E-063870B7FAB9}" presName="middleSibTrans" presStyleCnt="0"/>
      <dgm:spPr/>
    </dgm:pt>
    <dgm:pt modelId="{771116A3-45C4-FD4A-9F61-2E419E6E6A37}" type="pres">
      <dgm:prSet presAssocID="{0262FDD7-C9C6-7C40-9C1B-58456E552089}" presName="mChild" presStyleLbl="fgAcc1" presStyleIdx="3" presStyleCnt="6">
        <dgm:presLayoutVars>
          <dgm:bulletEnabled val="1"/>
        </dgm:presLayoutVars>
      </dgm:prSet>
      <dgm:spPr/>
    </dgm:pt>
    <dgm:pt modelId="{665ED4A3-0057-4141-AC23-3EED5640D2D0}" type="pres">
      <dgm:prSet presAssocID="{3F1B0FE6-DED3-1242-8092-9721A4503C9D}" presName="centerBox" presStyleCnt="0"/>
      <dgm:spPr/>
    </dgm:pt>
    <dgm:pt modelId="{A74481DA-D4AF-B440-8714-23ADB31CA3C1}" type="pres">
      <dgm:prSet presAssocID="{3F1B0FE6-DED3-1242-8092-9721A4503C9D}" presName="centerBoxParent" presStyleLbl="node1" presStyleIdx="2" presStyleCnt="3"/>
      <dgm:spPr/>
    </dgm:pt>
    <dgm:pt modelId="{7696C270-B78A-B84D-B7B7-08756B32728A}" type="pres">
      <dgm:prSet presAssocID="{3F1B0FE6-DED3-1242-8092-9721A4503C9D}" presName="centerBoxChildren" presStyleCnt="0"/>
      <dgm:spPr/>
    </dgm:pt>
    <dgm:pt modelId="{CF7EAC20-4AA4-1346-912A-9A5B4A6AD996}" type="pres">
      <dgm:prSet presAssocID="{EC6D57B4-56C2-7545-9267-EA440B7E758C}" presName="cChild" presStyleLbl="fgAcc1" presStyleIdx="4" presStyleCnt="6">
        <dgm:presLayoutVars>
          <dgm:bulletEnabled val="1"/>
        </dgm:presLayoutVars>
      </dgm:prSet>
      <dgm:spPr/>
    </dgm:pt>
    <dgm:pt modelId="{F68ED84E-D5C8-9C4E-94C1-C00F81368287}" type="pres">
      <dgm:prSet presAssocID="{A5D7CD18-67C5-6E4A-A4E4-799F4917A2C1}" presName="centerSibTrans" presStyleCnt="0"/>
      <dgm:spPr/>
    </dgm:pt>
    <dgm:pt modelId="{B402E27C-3DDC-EB46-8DCC-5555FC13D9DC}" type="pres">
      <dgm:prSet presAssocID="{590F41C7-8019-D345-9B9E-E22A9DFFCA9B}" presName="cChild" presStyleLbl="fgAcc1" presStyleIdx="5" presStyleCnt="6">
        <dgm:presLayoutVars>
          <dgm:bulletEnabled val="1"/>
        </dgm:presLayoutVars>
      </dgm:prSet>
      <dgm:spPr/>
    </dgm:pt>
  </dgm:ptLst>
  <dgm:cxnLst>
    <dgm:cxn modelId="{6BB8E105-4972-E34C-8959-786C60401E54}" srcId="{7664E106-E47A-6543-81EF-E80A73ADD72D}" destId="{EC6D57B4-56C2-7545-9267-EA440B7E758C}" srcOrd="0" destOrd="0" parTransId="{33297FA6-FCC1-4142-8F9F-046EAA134445}" sibTransId="{A5D7CD18-67C5-6E4A-A4E4-799F4917A2C1}"/>
    <dgm:cxn modelId="{8A274306-D8B1-1C43-B8A8-94A28CE139E3}" type="presOf" srcId="{3F1B0FE6-DED3-1242-8092-9721A4503C9D}" destId="{3B2A94ED-9180-E646-BC7E-6EFF344A1AF3}" srcOrd="0" destOrd="0" presId="urn:microsoft.com/office/officeart/2005/8/layout/target2"/>
    <dgm:cxn modelId="{044F5213-036D-F04B-BD05-3000845BC5EC}" type="presOf" srcId="{00E64553-B5A5-7941-BE65-21BE69C5FAA9}" destId="{463C2AD3-3FAD-F344-B990-2F1986F7ADBD}" srcOrd="0" destOrd="0" presId="urn:microsoft.com/office/officeart/2005/8/layout/target2"/>
    <dgm:cxn modelId="{5D32362C-51C8-CC4B-B017-D194B7FBA3C8}" type="presOf" srcId="{EC6D57B4-56C2-7545-9267-EA440B7E758C}" destId="{CF7EAC20-4AA4-1346-912A-9A5B4A6AD996}" srcOrd="0" destOrd="0" presId="urn:microsoft.com/office/officeart/2005/8/layout/target2"/>
    <dgm:cxn modelId="{6502053D-3842-F140-82B9-6A6A7FBEBC4B}" type="presOf" srcId="{D570C9CE-B563-CA46-8474-7CA94ACF3BA8}" destId="{9942597B-D9F1-4B4C-9094-4546E9B77C6C}" srcOrd="0" destOrd="0" presId="urn:microsoft.com/office/officeart/2005/8/layout/target2"/>
    <dgm:cxn modelId="{EE35B166-CA8F-0545-9A2F-0C283F96288D}" type="presOf" srcId="{8D73C636-98C9-1D45-B68E-025890F518CA}" destId="{6AF36CAC-BDBA-B64F-8B3B-6B305FEBB856}" srcOrd="0" destOrd="0" presId="urn:microsoft.com/office/officeart/2005/8/layout/target2"/>
    <dgm:cxn modelId="{B5258371-4227-D04E-A508-BE5066C1B7BD}" type="presOf" srcId="{7173EC33-6509-9749-AF91-6F13EA03603D}" destId="{901E175F-324F-2E48-AA19-0732BD2F9AD3}" srcOrd="0" destOrd="0" presId="urn:microsoft.com/office/officeart/2005/8/layout/target2"/>
    <dgm:cxn modelId="{0F4D2D79-EE94-CA45-A60E-575758148704}" type="presOf" srcId="{0262FDD7-C9C6-7C40-9C1B-58456E552089}" destId="{771116A3-45C4-FD4A-9F61-2E419E6E6A37}" srcOrd="0" destOrd="0" presId="urn:microsoft.com/office/officeart/2005/8/layout/target2"/>
    <dgm:cxn modelId="{FC80BA7C-1324-384F-9096-A37BE6BF7147}" srcId="{D570C9CE-B563-CA46-8474-7CA94ACF3BA8}" destId="{0262FDD7-C9C6-7C40-9C1B-58456E552089}" srcOrd="1" destOrd="0" parTransId="{858EC8F8-E32E-FE4C-A890-7235D77EEAB7}" sibTransId="{C9D92AF5-B17D-894B-AE84-CBA6F4108115}"/>
    <dgm:cxn modelId="{8956B07D-02B7-C745-8837-4A54F462DD72}" type="presOf" srcId="{E5601DE8-1163-FB42-A67A-7D062F19C536}" destId="{1A05041A-3E37-5B41-A6A3-FB79D915D34D}" srcOrd="0" destOrd="0" presId="urn:microsoft.com/office/officeart/2005/8/layout/target2"/>
    <dgm:cxn modelId="{18E27C88-3530-0D42-899E-DF776D9D4C34}" srcId="{7664E106-E47A-6543-81EF-E80A73ADD72D}" destId="{590F41C7-8019-D345-9B9E-E22A9DFFCA9B}" srcOrd="1" destOrd="0" parTransId="{ADD76449-8371-9740-A8D4-276A9CF26556}" sibTransId="{F58FDF98-4C47-FD41-BD43-52DCDBC0EFD8}"/>
    <dgm:cxn modelId="{5044728B-5A6C-4746-B65C-0A942F542E4F}" srcId="{E5601DE8-1163-FB42-A67A-7D062F19C536}" destId="{7173EC33-6509-9749-AF91-6F13EA03603D}" srcOrd="1" destOrd="0" parTransId="{EEA99185-5C5E-2B43-80AF-DEEAB7BED161}" sibTransId="{8E970D7F-ED9C-564A-904B-8544AC04E2D9}"/>
    <dgm:cxn modelId="{E6F7308F-94B4-8747-9CDB-9189635381D8}" srcId="{3F1B0FE6-DED3-1242-8092-9721A4503C9D}" destId="{7664E106-E47A-6543-81EF-E80A73ADD72D}" srcOrd="2" destOrd="0" parTransId="{9D9D4D4B-2671-114F-87BF-4BDEA83D74FB}" sibTransId="{CBEC8AAF-1FFB-CD4B-B7BF-41EC281CAECB}"/>
    <dgm:cxn modelId="{909AD4AC-82FA-024A-9D37-B461A473B247}" type="presOf" srcId="{7664E106-E47A-6543-81EF-E80A73ADD72D}" destId="{A74481DA-D4AF-B440-8714-23ADB31CA3C1}" srcOrd="0" destOrd="0" presId="urn:microsoft.com/office/officeart/2005/8/layout/target2"/>
    <dgm:cxn modelId="{6C6CA8B4-1322-2843-84C2-D1EDEBB0AEF5}" srcId="{3F1B0FE6-DED3-1242-8092-9721A4503C9D}" destId="{E5601DE8-1163-FB42-A67A-7D062F19C536}" srcOrd="0" destOrd="0" parTransId="{399C11FC-7E78-A046-B061-B2904821A862}" sibTransId="{E3E2ABD5-E2A2-5D44-8660-20637384B057}"/>
    <dgm:cxn modelId="{EE93F8B7-7E93-4F4F-9321-D2DA0D0D2353}" srcId="{D570C9CE-B563-CA46-8474-7CA94ACF3BA8}" destId="{8D73C636-98C9-1D45-B68E-025890F518CA}" srcOrd="0" destOrd="0" parTransId="{014FC0D9-6FAC-C842-A81E-326197A6BA29}" sibTransId="{DFF38498-0586-6E4A-A37E-063870B7FAB9}"/>
    <dgm:cxn modelId="{4F7FCED1-F439-2046-B9FB-EE1ABE952C4F}" type="presOf" srcId="{590F41C7-8019-D345-9B9E-E22A9DFFCA9B}" destId="{B402E27C-3DDC-EB46-8DCC-5555FC13D9DC}" srcOrd="0" destOrd="0" presId="urn:microsoft.com/office/officeart/2005/8/layout/target2"/>
    <dgm:cxn modelId="{BE7E7AD2-E657-464F-A407-B361DD944F8C}" srcId="{3F1B0FE6-DED3-1242-8092-9721A4503C9D}" destId="{D570C9CE-B563-CA46-8474-7CA94ACF3BA8}" srcOrd="1" destOrd="0" parTransId="{AB9417FD-7FC0-1F45-A0A5-516E87A733D8}" sibTransId="{9E694325-B158-9B47-ACE1-7B4B1BAF9527}"/>
    <dgm:cxn modelId="{BFADC7FC-628B-8246-9C76-252FAFDBB1CC}" srcId="{E5601DE8-1163-FB42-A67A-7D062F19C536}" destId="{00E64553-B5A5-7941-BE65-21BE69C5FAA9}" srcOrd="0" destOrd="0" parTransId="{B4D57416-C474-7C4F-B5D0-4DE0608A9D97}" sibTransId="{E2A5BE0B-C0AB-9A4F-9C9B-0136A66DD69B}"/>
    <dgm:cxn modelId="{4A7ECE0D-8A1E-2547-8DB1-FB831370F84C}" type="presParOf" srcId="{3B2A94ED-9180-E646-BC7E-6EFF344A1AF3}" destId="{08467E6B-DC6A-9141-8874-9EE891E08893}" srcOrd="0" destOrd="0" presId="urn:microsoft.com/office/officeart/2005/8/layout/target2"/>
    <dgm:cxn modelId="{11006741-CAD5-254F-8329-D86DBC9196DA}" type="presParOf" srcId="{08467E6B-DC6A-9141-8874-9EE891E08893}" destId="{1A05041A-3E37-5B41-A6A3-FB79D915D34D}" srcOrd="0" destOrd="0" presId="urn:microsoft.com/office/officeart/2005/8/layout/target2"/>
    <dgm:cxn modelId="{5467D344-EACE-F940-A354-952D7CAB20C8}" type="presParOf" srcId="{08467E6B-DC6A-9141-8874-9EE891E08893}" destId="{45FDF954-1785-E545-A5AB-7A49F792A7C7}" srcOrd="1" destOrd="0" presId="urn:microsoft.com/office/officeart/2005/8/layout/target2"/>
    <dgm:cxn modelId="{8F3568AB-AD84-7140-BCC8-231E042D4A08}" type="presParOf" srcId="{45FDF954-1785-E545-A5AB-7A49F792A7C7}" destId="{463C2AD3-3FAD-F344-B990-2F1986F7ADBD}" srcOrd="0" destOrd="0" presId="urn:microsoft.com/office/officeart/2005/8/layout/target2"/>
    <dgm:cxn modelId="{C46A3EF5-8CA1-264E-AA76-77E1F06F428F}" type="presParOf" srcId="{45FDF954-1785-E545-A5AB-7A49F792A7C7}" destId="{E80BD0D4-4786-2948-8201-CEF55CF00ACD}" srcOrd="1" destOrd="0" presId="urn:microsoft.com/office/officeart/2005/8/layout/target2"/>
    <dgm:cxn modelId="{B634CE6A-53E6-B846-891E-A100BD829B5E}" type="presParOf" srcId="{45FDF954-1785-E545-A5AB-7A49F792A7C7}" destId="{901E175F-324F-2E48-AA19-0732BD2F9AD3}" srcOrd="2" destOrd="0" presId="urn:microsoft.com/office/officeart/2005/8/layout/target2"/>
    <dgm:cxn modelId="{ECFC8438-DF0A-E048-8FD6-A85F86FB7328}" type="presParOf" srcId="{3B2A94ED-9180-E646-BC7E-6EFF344A1AF3}" destId="{04FFCF73-BDE2-354D-AF8E-8C5BABC2634D}" srcOrd="1" destOrd="0" presId="urn:microsoft.com/office/officeart/2005/8/layout/target2"/>
    <dgm:cxn modelId="{1F3A60AA-1D92-194E-8315-EA6BB8FBF5AA}" type="presParOf" srcId="{04FFCF73-BDE2-354D-AF8E-8C5BABC2634D}" destId="{9942597B-D9F1-4B4C-9094-4546E9B77C6C}" srcOrd="0" destOrd="0" presId="urn:microsoft.com/office/officeart/2005/8/layout/target2"/>
    <dgm:cxn modelId="{B2374D9E-25C8-3A49-AA27-848150209DBC}" type="presParOf" srcId="{04FFCF73-BDE2-354D-AF8E-8C5BABC2634D}" destId="{F8A969E5-08E0-C146-A052-C670D2D244DF}" srcOrd="1" destOrd="0" presId="urn:microsoft.com/office/officeart/2005/8/layout/target2"/>
    <dgm:cxn modelId="{94C4DA16-99AF-7742-873F-69FD680E028F}" type="presParOf" srcId="{F8A969E5-08E0-C146-A052-C670D2D244DF}" destId="{6AF36CAC-BDBA-B64F-8B3B-6B305FEBB856}" srcOrd="0" destOrd="0" presId="urn:microsoft.com/office/officeart/2005/8/layout/target2"/>
    <dgm:cxn modelId="{8C0F96D4-032D-C247-A660-A3DEC648A05A}" type="presParOf" srcId="{F8A969E5-08E0-C146-A052-C670D2D244DF}" destId="{5CD9E344-C9CB-DB4F-BD96-978FF0421217}" srcOrd="1" destOrd="0" presId="urn:microsoft.com/office/officeart/2005/8/layout/target2"/>
    <dgm:cxn modelId="{1685B81E-8A60-C64E-B384-1BDE08F63734}" type="presParOf" srcId="{F8A969E5-08E0-C146-A052-C670D2D244DF}" destId="{771116A3-45C4-FD4A-9F61-2E419E6E6A37}" srcOrd="2" destOrd="0" presId="urn:microsoft.com/office/officeart/2005/8/layout/target2"/>
    <dgm:cxn modelId="{A8C595CB-4655-3646-9FA6-ECBF69A5F1B4}" type="presParOf" srcId="{3B2A94ED-9180-E646-BC7E-6EFF344A1AF3}" destId="{665ED4A3-0057-4141-AC23-3EED5640D2D0}" srcOrd="2" destOrd="0" presId="urn:microsoft.com/office/officeart/2005/8/layout/target2"/>
    <dgm:cxn modelId="{0C09B126-689B-C048-920D-AD9290A43986}" type="presParOf" srcId="{665ED4A3-0057-4141-AC23-3EED5640D2D0}" destId="{A74481DA-D4AF-B440-8714-23ADB31CA3C1}" srcOrd="0" destOrd="0" presId="urn:microsoft.com/office/officeart/2005/8/layout/target2"/>
    <dgm:cxn modelId="{2337917C-D98D-8348-A6E8-0BB10914DAEC}" type="presParOf" srcId="{665ED4A3-0057-4141-AC23-3EED5640D2D0}" destId="{7696C270-B78A-B84D-B7B7-08756B32728A}" srcOrd="1" destOrd="0" presId="urn:microsoft.com/office/officeart/2005/8/layout/target2"/>
    <dgm:cxn modelId="{7074D060-6A8F-6C42-946E-0BF01BBDDB20}" type="presParOf" srcId="{7696C270-B78A-B84D-B7B7-08756B32728A}" destId="{CF7EAC20-4AA4-1346-912A-9A5B4A6AD996}" srcOrd="0" destOrd="0" presId="urn:microsoft.com/office/officeart/2005/8/layout/target2"/>
    <dgm:cxn modelId="{A9676814-CAED-E749-A1A1-155E9BFBE4CB}" type="presParOf" srcId="{7696C270-B78A-B84D-B7B7-08756B32728A}" destId="{F68ED84E-D5C8-9C4E-94C1-C00F81368287}" srcOrd="1" destOrd="0" presId="urn:microsoft.com/office/officeart/2005/8/layout/target2"/>
    <dgm:cxn modelId="{41B262A6-8CF7-394C-99B0-A0F7F2BB0826}" type="presParOf" srcId="{7696C270-B78A-B84D-B7B7-08756B32728A}" destId="{B402E27C-3DDC-EB46-8DCC-5555FC13D9DC}"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859DEF-63DB-5846-BFFC-AC78BA27955F}"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46523F1A-0B70-D842-AC92-591952ACDD57}">
      <dgm:prSet phldrT="[Text]" custT="1"/>
      <dgm:spPr/>
      <dgm:t>
        <a:bodyPr/>
        <a:lstStyle/>
        <a:p>
          <a:r>
            <a:rPr lang="en-US" sz="1450" dirty="0"/>
            <a:t>2. Conduct study analyses with synthetic data</a:t>
          </a:r>
        </a:p>
      </dgm:t>
    </dgm:pt>
    <dgm:pt modelId="{2B732591-F08E-4F4B-913C-D52FA5744433}" type="parTrans" cxnId="{68AE9002-421D-0C42-A1CB-F6E41C6346E9}">
      <dgm:prSet/>
      <dgm:spPr/>
      <dgm:t>
        <a:bodyPr/>
        <a:lstStyle/>
        <a:p>
          <a:endParaRPr lang="en-US" sz="1400"/>
        </a:p>
      </dgm:t>
    </dgm:pt>
    <dgm:pt modelId="{43251FAF-A129-B747-ACB7-1306B899C1AC}" type="sibTrans" cxnId="{68AE9002-421D-0C42-A1CB-F6E41C6346E9}">
      <dgm:prSet/>
      <dgm:spPr/>
      <dgm:t>
        <a:bodyPr/>
        <a:lstStyle/>
        <a:p>
          <a:endParaRPr lang="en-US" sz="1400"/>
        </a:p>
      </dgm:t>
    </dgm:pt>
    <dgm:pt modelId="{6D2B0B0C-74B6-0749-9788-BB10147BFD66}">
      <dgm:prSet phldrT="[Text]" custT="1"/>
      <dgm:spPr/>
      <dgm:t>
        <a:bodyPr/>
        <a:lstStyle/>
        <a:p>
          <a:r>
            <a:rPr lang="en-US" sz="1450" dirty="0"/>
            <a:t>3. Tweak the analyses and/or the synthetic data and run again</a:t>
          </a:r>
        </a:p>
      </dgm:t>
    </dgm:pt>
    <dgm:pt modelId="{F2E79DE4-12E0-FE4B-A1A0-000427D71FCB}" type="parTrans" cxnId="{3EC1CCF7-685E-334C-85D8-BD9CF7B531E5}">
      <dgm:prSet/>
      <dgm:spPr/>
      <dgm:t>
        <a:bodyPr/>
        <a:lstStyle/>
        <a:p>
          <a:endParaRPr lang="en-US" sz="1400"/>
        </a:p>
      </dgm:t>
    </dgm:pt>
    <dgm:pt modelId="{0AB60362-DD61-DC47-8710-8A4C28189894}" type="sibTrans" cxnId="{3EC1CCF7-685E-334C-85D8-BD9CF7B531E5}">
      <dgm:prSet/>
      <dgm:spPr/>
      <dgm:t>
        <a:bodyPr/>
        <a:lstStyle/>
        <a:p>
          <a:endParaRPr lang="en-US" sz="1400"/>
        </a:p>
      </dgm:t>
    </dgm:pt>
    <dgm:pt modelId="{DEE20B9B-8CFE-2147-84F8-FC6EBFE35DA7}">
      <dgm:prSet phldrT="[Text]" custT="1"/>
      <dgm:spPr/>
      <dgm:t>
        <a:bodyPr/>
        <a:lstStyle/>
        <a:p>
          <a:r>
            <a:rPr lang="en-US" sz="1450" dirty="0"/>
            <a:t>4. Conduct sensitivity analyses using the definitions with MoH data</a:t>
          </a:r>
        </a:p>
      </dgm:t>
    </dgm:pt>
    <dgm:pt modelId="{B763D220-2599-B74B-9423-D86A9ADABDA1}" type="parTrans" cxnId="{81C9753F-87A8-1640-953C-DC81CEFA3131}">
      <dgm:prSet/>
      <dgm:spPr/>
      <dgm:t>
        <a:bodyPr/>
        <a:lstStyle/>
        <a:p>
          <a:endParaRPr lang="en-US" sz="1400"/>
        </a:p>
      </dgm:t>
    </dgm:pt>
    <dgm:pt modelId="{70A2D4C7-1EE7-C84D-9119-0337D0DF9805}" type="sibTrans" cxnId="{81C9753F-87A8-1640-953C-DC81CEFA3131}">
      <dgm:prSet/>
      <dgm:spPr/>
      <dgm:t>
        <a:bodyPr/>
        <a:lstStyle/>
        <a:p>
          <a:endParaRPr lang="en-US" sz="1400"/>
        </a:p>
      </dgm:t>
    </dgm:pt>
    <dgm:pt modelId="{C0F0544F-8DBC-2447-9D61-99132E43A864}">
      <dgm:prSet phldrT="[Text]" custT="1"/>
      <dgm:spPr/>
      <dgm:t>
        <a:bodyPr/>
        <a:lstStyle/>
        <a:p>
          <a:r>
            <a:rPr lang="en-US" sz="1450" dirty="0"/>
            <a:t>5. Modify the  definitions based on the sensitivity analyses</a:t>
          </a:r>
        </a:p>
      </dgm:t>
    </dgm:pt>
    <dgm:pt modelId="{AB0D8998-D8E0-5B44-A806-77D9F1229BA3}" type="parTrans" cxnId="{027BE344-238D-B74C-BE2E-A2A978EEA156}">
      <dgm:prSet/>
      <dgm:spPr/>
      <dgm:t>
        <a:bodyPr/>
        <a:lstStyle/>
        <a:p>
          <a:endParaRPr lang="en-US" sz="1400"/>
        </a:p>
      </dgm:t>
    </dgm:pt>
    <dgm:pt modelId="{C98E2F17-03F6-F04A-99EE-B14CBEB439EC}" type="sibTrans" cxnId="{027BE344-238D-B74C-BE2E-A2A978EEA156}">
      <dgm:prSet/>
      <dgm:spPr/>
      <dgm:t>
        <a:bodyPr/>
        <a:lstStyle/>
        <a:p>
          <a:endParaRPr lang="en-US" sz="1400"/>
        </a:p>
      </dgm:t>
    </dgm:pt>
    <dgm:pt modelId="{1F5BDA76-C160-CC4A-8F93-7274777AB617}">
      <dgm:prSet phldrT="[Text]" custT="1"/>
      <dgm:spPr>
        <a:noFill/>
      </dgm:spPr>
      <dgm:t>
        <a:bodyPr/>
        <a:lstStyle/>
        <a:p>
          <a:r>
            <a:rPr lang="en-US" sz="1450" dirty="0"/>
            <a:t>1. Specify study using </a:t>
          </a:r>
          <a:br>
            <a:rPr lang="en-US" sz="1450" dirty="0"/>
          </a:br>
          <a:r>
            <a:rPr lang="en-US" sz="1450" dirty="0"/>
            <a:t>the ATLAS </a:t>
          </a:r>
          <a:br>
            <a:rPr lang="en-US" sz="1450" dirty="0"/>
          </a:br>
          <a:r>
            <a:rPr lang="en-US" sz="1450" dirty="0"/>
            <a:t>data analysis workbench</a:t>
          </a:r>
        </a:p>
      </dgm:t>
    </dgm:pt>
    <dgm:pt modelId="{8245FE6B-74C4-1D42-81CD-65F477AC3221}" type="parTrans" cxnId="{C0FD965B-EE73-FE4D-B3C9-7A39AFF98202}">
      <dgm:prSet/>
      <dgm:spPr/>
      <dgm:t>
        <a:bodyPr/>
        <a:lstStyle/>
        <a:p>
          <a:endParaRPr lang="en-US" sz="1400"/>
        </a:p>
      </dgm:t>
    </dgm:pt>
    <dgm:pt modelId="{15D46206-643C-5041-9990-BD6DCBC32B62}" type="sibTrans" cxnId="{C0FD965B-EE73-FE4D-B3C9-7A39AFF98202}">
      <dgm:prSet/>
      <dgm:spPr/>
      <dgm:t>
        <a:bodyPr/>
        <a:lstStyle/>
        <a:p>
          <a:endParaRPr lang="en-US" sz="1400"/>
        </a:p>
      </dgm:t>
    </dgm:pt>
    <dgm:pt modelId="{B376F039-1996-AA40-9507-14419C51CB7B}" type="pres">
      <dgm:prSet presAssocID="{F1859DEF-63DB-5846-BFFC-AC78BA27955F}" presName="cycle" presStyleCnt="0">
        <dgm:presLayoutVars>
          <dgm:dir/>
          <dgm:resizeHandles val="exact"/>
        </dgm:presLayoutVars>
      </dgm:prSet>
      <dgm:spPr/>
    </dgm:pt>
    <dgm:pt modelId="{40CD10D7-ABC5-DB41-B45E-BBB429BCC344}" type="pres">
      <dgm:prSet presAssocID="{46523F1A-0B70-D842-AC92-591952ACDD57}" presName="dummy" presStyleCnt="0"/>
      <dgm:spPr/>
    </dgm:pt>
    <dgm:pt modelId="{F1C600F3-9B2B-9841-9B4E-37FAFD7A33A5}" type="pres">
      <dgm:prSet presAssocID="{46523F1A-0B70-D842-AC92-591952ACDD57}" presName="node" presStyleLbl="revTx" presStyleIdx="0" presStyleCnt="5">
        <dgm:presLayoutVars>
          <dgm:bulletEnabled val="1"/>
        </dgm:presLayoutVars>
      </dgm:prSet>
      <dgm:spPr/>
    </dgm:pt>
    <dgm:pt modelId="{91BA5798-DFBF-C645-A64C-332AE4D24A19}" type="pres">
      <dgm:prSet presAssocID="{43251FAF-A129-B747-ACB7-1306B899C1AC}" presName="sibTrans" presStyleLbl="node1" presStyleIdx="0" presStyleCnt="5"/>
      <dgm:spPr/>
    </dgm:pt>
    <dgm:pt modelId="{245409C9-D68E-1B48-A50D-F31E380D3C32}" type="pres">
      <dgm:prSet presAssocID="{6D2B0B0C-74B6-0749-9788-BB10147BFD66}" presName="dummy" presStyleCnt="0"/>
      <dgm:spPr/>
    </dgm:pt>
    <dgm:pt modelId="{C28FEB63-2EC3-9344-BC7D-1F20F6DF132B}" type="pres">
      <dgm:prSet presAssocID="{6D2B0B0C-74B6-0749-9788-BB10147BFD66}" presName="node" presStyleLbl="revTx" presStyleIdx="1" presStyleCnt="5">
        <dgm:presLayoutVars>
          <dgm:bulletEnabled val="1"/>
        </dgm:presLayoutVars>
      </dgm:prSet>
      <dgm:spPr/>
    </dgm:pt>
    <dgm:pt modelId="{2C4244F6-E095-664A-9FBB-C9ED919CE2B7}" type="pres">
      <dgm:prSet presAssocID="{0AB60362-DD61-DC47-8710-8A4C28189894}" presName="sibTrans" presStyleLbl="node1" presStyleIdx="1" presStyleCnt="5"/>
      <dgm:spPr/>
    </dgm:pt>
    <dgm:pt modelId="{C76B2F99-FA01-514B-8072-71FC092E33D0}" type="pres">
      <dgm:prSet presAssocID="{DEE20B9B-8CFE-2147-84F8-FC6EBFE35DA7}" presName="dummy" presStyleCnt="0"/>
      <dgm:spPr/>
    </dgm:pt>
    <dgm:pt modelId="{190ACE7B-987C-F049-90DF-4493E7966C94}" type="pres">
      <dgm:prSet presAssocID="{DEE20B9B-8CFE-2147-84F8-FC6EBFE35DA7}" presName="node" presStyleLbl="revTx" presStyleIdx="2" presStyleCnt="5">
        <dgm:presLayoutVars>
          <dgm:bulletEnabled val="1"/>
        </dgm:presLayoutVars>
      </dgm:prSet>
      <dgm:spPr/>
    </dgm:pt>
    <dgm:pt modelId="{07D24DFF-8875-A64A-A990-CCC71F1B7826}" type="pres">
      <dgm:prSet presAssocID="{70A2D4C7-1EE7-C84D-9119-0337D0DF9805}" presName="sibTrans" presStyleLbl="node1" presStyleIdx="2" presStyleCnt="5"/>
      <dgm:spPr/>
    </dgm:pt>
    <dgm:pt modelId="{D53361EC-8010-DC4D-BA32-699DCE1A85A5}" type="pres">
      <dgm:prSet presAssocID="{C0F0544F-8DBC-2447-9D61-99132E43A864}" presName="dummy" presStyleCnt="0"/>
      <dgm:spPr/>
    </dgm:pt>
    <dgm:pt modelId="{1E3E33E3-9C4B-1A4C-ADA5-51252B6488D0}" type="pres">
      <dgm:prSet presAssocID="{C0F0544F-8DBC-2447-9D61-99132E43A864}" presName="node" presStyleLbl="revTx" presStyleIdx="3" presStyleCnt="5">
        <dgm:presLayoutVars>
          <dgm:bulletEnabled val="1"/>
        </dgm:presLayoutVars>
      </dgm:prSet>
      <dgm:spPr/>
    </dgm:pt>
    <dgm:pt modelId="{C38F8177-DF7F-9B46-94DF-70D3AFE29CB7}" type="pres">
      <dgm:prSet presAssocID="{C98E2F17-03F6-F04A-99EE-B14CBEB439EC}" presName="sibTrans" presStyleLbl="node1" presStyleIdx="3" presStyleCnt="5"/>
      <dgm:spPr/>
    </dgm:pt>
    <dgm:pt modelId="{1CD82EDE-D111-2D41-93DF-0B95E88A80EF}" type="pres">
      <dgm:prSet presAssocID="{1F5BDA76-C160-CC4A-8F93-7274777AB617}" presName="dummy" presStyleCnt="0"/>
      <dgm:spPr/>
    </dgm:pt>
    <dgm:pt modelId="{0565C1E5-53D1-B344-8DCE-3B90E778D400}" type="pres">
      <dgm:prSet presAssocID="{1F5BDA76-C160-CC4A-8F93-7274777AB617}" presName="node" presStyleLbl="revTx" presStyleIdx="4" presStyleCnt="5" custScaleX="97316" custRadScaleRad="102874" custRadScaleInc="-8953">
        <dgm:presLayoutVars>
          <dgm:bulletEnabled val="1"/>
        </dgm:presLayoutVars>
      </dgm:prSet>
      <dgm:spPr/>
    </dgm:pt>
    <dgm:pt modelId="{02797D2A-6D2B-DA46-82D5-37FA0E2E29AB}" type="pres">
      <dgm:prSet presAssocID="{15D46206-643C-5041-9990-BD6DCBC32B62}" presName="sibTrans" presStyleLbl="node1" presStyleIdx="4" presStyleCnt="5"/>
      <dgm:spPr/>
    </dgm:pt>
  </dgm:ptLst>
  <dgm:cxnLst>
    <dgm:cxn modelId="{68AE9002-421D-0C42-A1CB-F6E41C6346E9}" srcId="{F1859DEF-63DB-5846-BFFC-AC78BA27955F}" destId="{46523F1A-0B70-D842-AC92-591952ACDD57}" srcOrd="0" destOrd="0" parTransId="{2B732591-F08E-4F4B-913C-D52FA5744433}" sibTransId="{43251FAF-A129-B747-ACB7-1306B899C1AC}"/>
    <dgm:cxn modelId="{FB3E8132-E55E-6B4E-BD70-4A99E6352C09}" type="presOf" srcId="{0AB60362-DD61-DC47-8710-8A4C28189894}" destId="{2C4244F6-E095-664A-9FBB-C9ED919CE2B7}" srcOrd="0" destOrd="0" presId="urn:microsoft.com/office/officeart/2005/8/layout/cycle1"/>
    <dgm:cxn modelId="{81C9753F-87A8-1640-953C-DC81CEFA3131}" srcId="{F1859DEF-63DB-5846-BFFC-AC78BA27955F}" destId="{DEE20B9B-8CFE-2147-84F8-FC6EBFE35DA7}" srcOrd="2" destOrd="0" parTransId="{B763D220-2599-B74B-9423-D86A9ADABDA1}" sibTransId="{70A2D4C7-1EE7-C84D-9119-0337D0DF9805}"/>
    <dgm:cxn modelId="{027BE344-238D-B74C-BE2E-A2A978EEA156}" srcId="{F1859DEF-63DB-5846-BFFC-AC78BA27955F}" destId="{C0F0544F-8DBC-2447-9D61-99132E43A864}" srcOrd="3" destOrd="0" parTransId="{AB0D8998-D8E0-5B44-A806-77D9F1229BA3}" sibTransId="{C98E2F17-03F6-F04A-99EE-B14CBEB439EC}"/>
    <dgm:cxn modelId="{0A51A74E-6BB2-194C-845D-4057AF4AE99B}" type="presOf" srcId="{70A2D4C7-1EE7-C84D-9119-0337D0DF9805}" destId="{07D24DFF-8875-A64A-A990-CCC71F1B7826}" srcOrd="0" destOrd="0" presId="urn:microsoft.com/office/officeart/2005/8/layout/cycle1"/>
    <dgm:cxn modelId="{A984374F-1897-E642-92FF-3548A16046FA}" type="presOf" srcId="{DEE20B9B-8CFE-2147-84F8-FC6EBFE35DA7}" destId="{190ACE7B-987C-F049-90DF-4493E7966C94}" srcOrd="0" destOrd="0" presId="urn:microsoft.com/office/officeart/2005/8/layout/cycle1"/>
    <dgm:cxn modelId="{C0FD965B-EE73-FE4D-B3C9-7A39AFF98202}" srcId="{F1859DEF-63DB-5846-BFFC-AC78BA27955F}" destId="{1F5BDA76-C160-CC4A-8F93-7274777AB617}" srcOrd="4" destOrd="0" parTransId="{8245FE6B-74C4-1D42-81CD-65F477AC3221}" sibTransId="{15D46206-643C-5041-9990-BD6DCBC32B62}"/>
    <dgm:cxn modelId="{A9281162-C15D-2748-8C1D-2497BD9B7F0C}" type="presOf" srcId="{6D2B0B0C-74B6-0749-9788-BB10147BFD66}" destId="{C28FEB63-2EC3-9344-BC7D-1F20F6DF132B}" srcOrd="0" destOrd="0" presId="urn:microsoft.com/office/officeart/2005/8/layout/cycle1"/>
    <dgm:cxn modelId="{EA675175-D870-674A-8072-525CAE617A5A}" type="presOf" srcId="{43251FAF-A129-B747-ACB7-1306B899C1AC}" destId="{91BA5798-DFBF-C645-A64C-332AE4D24A19}" srcOrd="0" destOrd="0" presId="urn:microsoft.com/office/officeart/2005/8/layout/cycle1"/>
    <dgm:cxn modelId="{5D49BB8A-742F-7948-B94C-2D70BCF0D4B4}" type="presOf" srcId="{C0F0544F-8DBC-2447-9D61-99132E43A864}" destId="{1E3E33E3-9C4B-1A4C-ADA5-51252B6488D0}" srcOrd="0" destOrd="0" presId="urn:microsoft.com/office/officeart/2005/8/layout/cycle1"/>
    <dgm:cxn modelId="{B9E1938B-01EE-6C40-B1E9-48F73372C46A}" type="presOf" srcId="{C98E2F17-03F6-F04A-99EE-B14CBEB439EC}" destId="{C38F8177-DF7F-9B46-94DF-70D3AFE29CB7}" srcOrd="0" destOrd="0" presId="urn:microsoft.com/office/officeart/2005/8/layout/cycle1"/>
    <dgm:cxn modelId="{481DC190-1D9E-4D41-BEDC-CBE3972B030D}" type="presOf" srcId="{1F5BDA76-C160-CC4A-8F93-7274777AB617}" destId="{0565C1E5-53D1-B344-8DCE-3B90E778D400}" srcOrd="0" destOrd="0" presId="urn:microsoft.com/office/officeart/2005/8/layout/cycle1"/>
    <dgm:cxn modelId="{3AD78DA8-D17D-C041-B0EF-2A8F7D4F0A86}" type="presOf" srcId="{46523F1A-0B70-D842-AC92-591952ACDD57}" destId="{F1C600F3-9B2B-9841-9B4E-37FAFD7A33A5}" srcOrd="0" destOrd="0" presId="urn:microsoft.com/office/officeart/2005/8/layout/cycle1"/>
    <dgm:cxn modelId="{192360C5-8051-3741-8957-DEF451A2FD97}" type="presOf" srcId="{F1859DEF-63DB-5846-BFFC-AC78BA27955F}" destId="{B376F039-1996-AA40-9507-14419C51CB7B}" srcOrd="0" destOrd="0" presId="urn:microsoft.com/office/officeart/2005/8/layout/cycle1"/>
    <dgm:cxn modelId="{D40E99CF-3709-2942-B27B-9C7665C1EAA7}" type="presOf" srcId="{15D46206-643C-5041-9990-BD6DCBC32B62}" destId="{02797D2A-6D2B-DA46-82D5-37FA0E2E29AB}" srcOrd="0" destOrd="0" presId="urn:microsoft.com/office/officeart/2005/8/layout/cycle1"/>
    <dgm:cxn modelId="{3EC1CCF7-685E-334C-85D8-BD9CF7B531E5}" srcId="{F1859DEF-63DB-5846-BFFC-AC78BA27955F}" destId="{6D2B0B0C-74B6-0749-9788-BB10147BFD66}" srcOrd="1" destOrd="0" parTransId="{F2E79DE4-12E0-FE4B-A1A0-000427D71FCB}" sibTransId="{0AB60362-DD61-DC47-8710-8A4C28189894}"/>
    <dgm:cxn modelId="{7339A8A7-C0AC-BA46-AABB-5200FA1B9C47}" type="presParOf" srcId="{B376F039-1996-AA40-9507-14419C51CB7B}" destId="{40CD10D7-ABC5-DB41-B45E-BBB429BCC344}" srcOrd="0" destOrd="0" presId="urn:microsoft.com/office/officeart/2005/8/layout/cycle1"/>
    <dgm:cxn modelId="{0D13A254-8F85-0948-805C-AAC544B52F64}" type="presParOf" srcId="{B376F039-1996-AA40-9507-14419C51CB7B}" destId="{F1C600F3-9B2B-9841-9B4E-37FAFD7A33A5}" srcOrd="1" destOrd="0" presId="urn:microsoft.com/office/officeart/2005/8/layout/cycle1"/>
    <dgm:cxn modelId="{1FD53E18-FD31-8544-A1EE-58C6FE658919}" type="presParOf" srcId="{B376F039-1996-AA40-9507-14419C51CB7B}" destId="{91BA5798-DFBF-C645-A64C-332AE4D24A19}" srcOrd="2" destOrd="0" presId="urn:microsoft.com/office/officeart/2005/8/layout/cycle1"/>
    <dgm:cxn modelId="{881A8C58-943A-4045-AD36-D4E4E9A09BAA}" type="presParOf" srcId="{B376F039-1996-AA40-9507-14419C51CB7B}" destId="{245409C9-D68E-1B48-A50D-F31E380D3C32}" srcOrd="3" destOrd="0" presId="urn:microsoft.com/office/officeart/2005/8/layout/cycle1"/>
    <dgm:cxn modelId="{8717E52A-E0BF-1441-8E4F-17CDE441101D}" type="presParOf" srcId="{B376F039-1996-AA40-9507-14419C51CB7B}" destId="{C28FEB63-2EC3-9344-BC7D-1F20F6DF132B}" srcOrd="4" destOrd="0" presId="urn:microsoft.com/office/officeart/2005/8/layout/cycle1"/>
    <dgm:cxn modelId="{259D1897-C653-0443-9DAC-222043722E72}" type="presParOf" srcId="{B376F039-1996-AA40-9507-14419C51CB7B}" destId="{2C4244F6-E095-664A-9FBB-C9ED919CE2B7}" srcOrd="5" destOrd="0" presId="urn:microsoft.com/office/officeart/2005/8/layout/cycle1"/>
    <dgm:cxn modelId="{62133BB8-821E-8543-8B60-5BE490B15573}" type="presParOf" srcId="{B376F039-1996-AA40-9507-14419C51CB7B}" destId="{C76B2F99-FA01-514B-8072-71FC092E33D0}" srcOrd="6" destOrd="0" presId="urn:microsoft.com/office/officeart/2005/8/layout/cycle1"/>
    <dgm:cxn modelId="{E31879B3-8E71-C74F-89A4-69E48A12E718}" type="presParOf" srcId="{B376F039-1996-AA40-9507-14419C51CB7B}" destId="{190ACE7B-987C-F049-90DF-4493E7966C94}" srcOrd="7" destOrd="0" presId="urn:microsoft.com/office/officeart/2005/8/layout/cycle1"/>
    <dgm:cxn modelId="{150EA91F-DAD0-0243-A377-14154BCF2337}" type="presParOf" srcId="{B376F039-1996-AA40-9507-14419C51CB7B}" destId="{07D24DFF-8875-A64A-A990-CCC71F1B7826}" srcOrd="8" destOrd="0" presId="urn:microsoft.com/office/officeart/2005/8/layout/cycle1"/>
    <dgm:cxn modelId="{866BD361-9FE6-154E-BAAF-96B5B497E73D}" type="presParOf" srcId="{B376F039-1996-AA40-9507-14419C51CB7B}" destId="{D53361EC-8010-DC4D-BA32-699DCE1A85A5}" srcOrd="9" destOrd="0" presId="urn:microsoft.com/office/officeart/2005/8/layout/cycle1"/>
    <dgm:cxn modelId="{21F4A9AA-F95D-014E-9E01-14ACF7C73064}" type="presParOf" srcId="{B376F039-1996-AA40-9507-14419C51CB7B}" destId="{1E3E33E3-9C4B-1A4C-ADA5-51252B6488D0}" srcOrd="10" destOrd="0" presId="urn:microsoft.com/office/officeart/2005/8/layout/cycle1"/>
    <dgm:cxn modelId="{1923F135-2405-7F41-82E8-E1A797A8B4A1}" type="presParOf" srcId="{B376F039-1996-AA40-9507-14419C51CB7B}" destId="{C38F8177-DF7F-9B46-94DF-70D3AFE29CB7}" srcOrd="11" destOrd="0" presId="urn:microsoft.com/office/officeart/2005/8/layout/cycle1"/>
    <dgm:cxn modelId="{B0E80293-C8CA-F948-B1BA-75DD3957576A}" type="presParOf" srcId="{B376F039-1996-AA40-9507-14419C51CB7B}" destId="{1CD82EDE-D111-2D41-93DF-0B95E88A80EF}" srcOrd="12" destOrd="0" presId="urn:microsoft.com/office/officeart/2005/8/layout/cycle1"/>
    <dgm:cxn modelId="{0479BB43-7444-1346-9672-74ECB2541A55}" type="presParOf" srcId="{B376F039-1996-AA40-9507-14419C51CB7B}" destId="{0565C1E5-53D1-B344-8DCE-3B90E778D400}" srcOrd="13" destOrd="0" presId="urn:microsoft.com/office/officeart/2005/8/layout/cycle1"/>
    <dgm:cxn modelId="{DB6DBB00-E1CF-AE4B-83D7-64EA0BF5AE5B}" type="presParOf" srcId="{B376F039-1996-AA40-9507-14419C51CB7B}" destId="{02797D2A-6D2B-DA46-82D5-37FA0E2E29AB}"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859DEF-63DB-5846-BFFC-AC78BA27955F}"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46523F1A-0B70-D842-AC92-591952ACDD57}">
      <dgm:prSet phldrT="[Text]" custT="1"/>
      <dgm:spPr/>
      <dgm:t>
        <a:bodyPr/>
        <a:lstStyle/>
        <a:p>
          <a:r>
            <a:rPr lang="en-US" sz="1450" dirty="0"/>
            <a:t>2. Conduct study analyses with synthetic data</a:t>
          </a:r>
        </a:p>
      </dgm:t>
    </dgm:pt>
    <dgm:pt modelId="{2B732591-F08E-4F4B-913C-D52FA5744433}" type="parTrans" cxnId="{68AE9002-421D-0C42-A1CB-F6E41C6346E9}">
      <dgm:prSet/>
      <dgm:spPr/>
      <dgm:t>
        <a:bodyPr/>
        <a:lstStyle/>
        <a:p>
          <a:endParaRPr lang="en-US" sz="1400"/>
        </a:p>
      </dgm:t>
    </dgm:pt>
    <dgm:pt modelId="{43251FAF-A129-B747-ACB7-1306B899C1AC}" type="sibTrans" cxnId="{68AE9002-421D-0C42-A1CB-F6E41C6346E9}">
      <dgm:prSet/>
      <dgm:spPr/>
      <dgm:t>
        <a:bodyPr/>
        <a:lstStyle/>
        <a:p>
          <a:endParaRPr lang="en-US" sz="1400"/>
        </a:p>
      </dgm:t>
    </dgm:pt>
    <dgm:pt modelId="{6D2B0B0C-74B6-0749-9788-BB10147BFD66}">
      <dgm:prSet phldrT="[Text]" custT="1"/>
      <dgm:spPr>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450" dirty="0"/>
            <a:t>3. Tweak the analyses and/or the synthetic data and run again</a:t>
          </a:r>
        </a:p>
      </dgm:t>
    </dgm:pt>
    <dgm:pt modelId="{F2E79DE4-12E0-FE4B-A1A0-000427D71FCB}" type="parTrans" cxnId="{3EC1CCF7-685E-334C-85D8-BD9CF7B531E5}">
      <dgm:prSet/>
      <dgm:spPr/>
      <dgm:t>
        <a:bodyPr/>
        <a:lstStyle/>
        <a:p>
          <a:endParaRPr lang="en-US" sz="1400"/>
        </a:p>
      </dgm:t>
    </dgm:pt>
    <dgm:pt modelId="{0AB60362-DD61-DC47-8710-8A4C28189894}" type="sibTrans" cxnId="{3EC1CCF7-685E-334C-85D8-BD9CF7B531E5}">
      <dgm:prSet/>
      <dgm:spPr/>
      <dgm:t>
        <a:bodyPr/>
        <a:lstStyle/>
        <a:p>
          <a:endParaRPr lang="en-US" sz="1400"/>
        </a:p>
      </dgm:t>
    </dgm:pt>
    <dgm:pt modelId="{DEE20B9B-8CFE-2147-84F8-FC6EBFE35DA7}">
      <dgm:prSet phldrT="[Text]" custT="1"/>
      <dgm:spPr>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450" dirty="0"/>
            <a:t>4. Conduct sensitivity analyses using the definitions with MoH data</a:t>
          </a:r>
        </a:p>
      </dgm:t>
    </dgm:pt>
    <dgm:pt modelId="{B763D220-2599-B74B-9423-D86A9ADABDA1}" type="parTrans" cxnId="{81C9753F-87A8-1640-953C-DC81CEFA3131}">
      <dgm:prSet/>
      <dgm:spPr/>
      <dgm:t>
        <a:bodyPr/>
        <a:lstStyle/>
        <a:p>
          <a:endParaRPr lang="en-US" sz="1400"/>
        </a:p>
      </dgm:t>
    </dgm:pt>
    <dgm:pt modelId="{70A2D4C7-1EE7-C84D-9119-0337D0DF9805}" type="sibTrans" cxnId="{81C9753F-87A8-1640-953C-DC81CEFA3131}">
      <dgm:prSet/>
      <dgm:spPr/>
      <dgm:t>
        <a:bodyPr/>
        <a:lstStyle/>
        <a:p>
          <a:endParaRPr lang="en-US" sz="1400"/>
        </a:p>
      </dgm:t>
    </dgm:pt>
    <dgm:pt modelId="{C0F0544F-8DBC-2447-9D61-99132E43A864}">
      <dgm:prSet phldrT="[Text]" custT="1"/>
      <dgm:spPr/>
      <dgm:t>
        <a:bodyPr/>
        <a:lstStyle/>
        <a:p>
          <a:r>
            <a:rPr lang="en-US" sz="1450" dirty="0"/>
            <a:t>5. Modify the  definitions based on the sensitivity analyses</a:t>
          </a:r>
        </a:p>
      </dgm:t>
    </dgm:pt>
    <dgm:pt modelId="{AB0D8998-D8E0-5B44-A806-77D9F1229BA3}" type="parTrans" cxnId="{027BE344-238D-B74C-BE2E-A2A978EEA156}">
      <dgm:prSet/>
      <dgm:spPr/>
      <dgm:t>
        <a:bodyPr/>
        <a:lstStyle/>
        <a:p>
          <a:endParaRPr lang="en-US" sz="1400"/>
        </a:p>
      </dgm:t>
    </dgm:pt>
    <dgm:pt modelId="{C98E2F17-03F6-F04A-99EE-B14CBEB439EC}" type="sibTrans" cxnId="{027BE344-238D-B74C-BE2E-A2A978EEA156}">
      <dgm:prSet/>
      <dgm:spPr/>
      <dgm:t>
        <a:bodyPr/>
        <a:lstStyle/>
        <a:p>
          <a:endParaRPr lang="en-US" sz="1400"/>
        </a:p>
      </dgm:t>
    </dgm:pt>
    <dgm:pt modelId="{1F5BDA76-C160-CC4A-8F93-7274777AB617}">
      <dgm:prSet phldrT="[Text]" custT="1"/>
      <dgm:spPr/>
      <dgm:t>
        <a:bodyPr/>
        <a:lstStyle/>
        <a:p>
          <a:r>
            <a:rPr lang="en-US" sz="1450" dirty="0"/>
            <a:t>1. Specify study using the ATLAS data analysis workbench</a:t>
          </a:r>
        </a:p>
      </dgm:t>
    </dgm:pt>
    <dgm:pt modelId="{8245FE6B-74C4-1D42-81CD-65F477AC3221}" type="parTrans" cxnId="{C0FD965B-EE73-FE4D-B3C9-7A39AFF98202}">
      <dgm:prSet/>
      <dgm:spPr/>
      <dgm:t>
        <a:bodyPr/>
        <a:lstStyle/>
        <a:p>
          <a:endParaRPr lang="en-US" sz="1400"/>
        </a:p>
      </dgm:t>
    </dgm:pt>
    <dgm:pt modelId="{15D46206-643C-5041-9990-BD6DCBC32B62}" type="sibTrans" cxnId="{C0FD965B-EE73-FE4D-B3C9-7A39AFF98202}">
      <dgm:prSet/>
      <dgm:spPr/>
      <dgm:t>
        <a:bodyPr/>
        <a:lstStyle/>
        <a:p>
          <a:endParaRPr lang="en-US" sz="1400"/>
        </a:p>
      </dgm:t>
    </dgm:pt>
    <dgm:pt modelId="{B376F039-1996-AA40-9507-14419C51CB7B}" type="pres">
      <dgm:prSet presAssocID="{F1859DEF-63DB-5846-BFFC-AC78BA27955F}" presName="cycle" presStyleCnt="0">
        <dgm:presLayoutVars>
          <dgm:dir/>
          <dgm:resizeHandles val="exact"/>
        </dgm:presLayoutVars>
      </dgm:prSet>
      <dgm:spPr/>
    </dgm:pt>
    <dgm:pt modelId="{40CD10D7-ABC5-DB41-B45E-BBB429BCC344}" type="pres">
      <dgm:prSet presAssocID="{46523F1A-0B70-D842-AC92-591952ACDD57}" presName="dummy" presStyleCnt="0"/>
      <dgm:spPr/>
    </dgm:pt>
    <dgm:pt modelId="{F1C600F3-9B2B-9841-9B4E-37FAFD7A33A5}" type="pres">
      <dgm:prSet presAssocID="{46523F1A-0B70-D842-AC92-591952ACDD57}" presName="node" presStyleLbl="revTx" presStyleIdx="0" presStyleCnt="5">
        <dgm:presLayoutVars>
          <dgm:bulletEnabled val="1"/>
        </dgm:presLayoutVars>
      </dgm:prSet>
      <dgm:spPr/>
    </dgm:pt>
    <dgm:pt modelId="{91BA5798-DFBF-C645-A64C-332AE4D24A19}" type="pres">
      <dgm:prSet presAssocID="{43251FAF-A129-B747-ACB7-1306B899C1AC}" presName="sibTrans" presStyleLbl="node1" presStyleIdx="0" presStyleCnt="5"/>
      <dgm:spPr/>
    </dgm:pt>
    <dgm:pt modelId="{245409C9-D68E-1B48-A50D-F31E380D3C32}" type="pres">
      <dgm:prSet presAssocID="{6D2B0B0C-74B6-0749-9788-BB10147BFD66}" presName="dummy" presStyleCnt="0"/>
      <dgm:spPr/>
    </dgm:pt>
    <dgm:pt modelId="{C28FEB63-2EC3-9344-BC7D-1F20F6DF132B}" type="pres">
      <dgm:prSet presAssocID="{6D2B0B0C-74B6-0749-9788-BB10147BFD66}" presName="node" presStyleLbl="revTx" presStyleIdx="1" presStyleCnt="5">
        <dgm:presLayoutVars>
          <dgm:bulletEnabled val="1"/>
        </dgm:presLayoutVars>
      </dgm:prSet>
      <dgm:spPr/>
    </dgm:pt>
    <dgm:pt modelId="{2C4244F6-E095-664A-9FBB-C9ED919CE2B7}" type="pres">
      <dgm:prSet presAssocID="{0AB60362-DD61-DC47-8710-8A4C28189894}" presName="sibTrans" presStyleLbl="node1" presStyleIdx="1" presStyleCnt="5"/>
      <dgm:spPr/>
    </dgm:pt>
    <dgm:pt modelId="{C76B2F99-FA01-514B-8072-71FC092E33D0}" type="pres">
      <dgm:prSet presAssocID="{DEE20B9B-8CFE-2147-84F8-FC6EBFE35DA7}" presName="dummy" presStyleCnt="0"/>
      <dgm:spPr/>
    </dgm:pt>
    <dgm:pt modelId="{190ACE7B-987C-F049-90DF-4493E7966C94}" type="pres">
      <dgm:prSet presAssocID="{DEE20B9B-8CFE-2147-84F8-FC6EBFE35DA7}" presName="node" presStyleLbl="revTx" presStyleIdx="2" presStyleCnt="5">
        <dgm:presLayoutVars>
          <dgm:bulletEnabled val="1"/>
        </dgm:presLayoutVars>
      </dgm:prSet>
      <dgm:spPr/>
    </dgm:pt>
    <dgm:pt modelId="{07D24DFF-8875-A64A-A990-CCC71F1B7826}" type="pres">
      <dgm:prSet presAssocID="{70A2D4C7-1EE7-C84D-9119-0337D0DF9805}" presName="sibTrans" presStyleLbl="node1" presStyleIdx="2" presStyleCnt="5"/>
      <dgm:spPr/>
    </dgm:pt>
    <dgm:pt modelId="{D53361EC-8010-DC4D-BA32-699DCE1A85A5}" type="pres">
      <dgm:prSet presAssocID="{C0F0544F-8DBC-2447-9D61-99132E43A864}" presName="dummy" presStyleCnt="0"/>
      <dgm:spPr/>
    </dgm:pt>
    <dgm:pt modelId="{1E3E33E3-9C4B-1A4C-ADA5-51252B6488D0}" type="pres">
      <dgm:prSet presAssocID="{C0F0544F-8DBC-2447-9D61-99132E43A864}" presName="node" presStyleLbl="revTx" presStyleIdx="3" presStyleCnt="5">
        <dgm:presLayoutVars>
          <dgm:bulletEnabled val="1"/>
        </dgm:presLayoutVars>
      </dgm:prSet>
      <dgm:spPr/>
    </dgm:pt>
    <dgm:pt modelId="{C38F8177-DF7F-9B46-94DF-70D3AFE29CB7}" type="pres">
      <dgm:prSet presAssocID="{C98E2F17-03F6-F04A-99EE-B14CBEB439EC}" presName="sibTrans" presStyleLbl="node1" presStyleIdx="3" presStyleCnt="5"/>
      <dgm:spPr/>
    </dgm:pt>
    <dgm:pt modelId="{1CD82EDE-D111-2D41-93DF-0B95E88A80EF}" type="pres">
      <dgm:prSet presAssocID="{1F5BDA76-C160-CC4A-8F93-7274777AB617}" presName="dummy" presStyleCnt="0"/>
      <dgm:spPr/>
    </dgm:pt>
    <dgm:pt modelId="{0565C1E5-53D1-B344-8DCE-3B90E778D400}" type="pres">
      <dgm:prSet presAssocID="{1F5BDA76-C160-CC4A-8F93-7274777AB617}" presName="node" presStyleLbl="revTx" presStyleIdx="4" presStyleCnt="5" custScaleX="92026" custRadScaleRad="102874" custRadScaleInc="-8953">
        <dgm:presLayoutVars>
          <dgm:bulletEnabled val="1"/>
        </dgm:presLayoutVars>
      </dgm:prSet>
      <dgm:spPr/>
    </dgm:pt>
    <dgm:pt modelId="{02797D2A-6D2B-DA46-82D5-37FA0E2E29AB}" type="pres">
      <dgm:prSet presAssocID="{15D46206-643C-5041-9990-BD6DCBC32B62}" presName="sibTrans" presStyleLbl="node1" presStyleIdx="4" presStyleCnt="5"/>
      <dgm:spPr/>
    </dgm:pt>
  </dgm:ptLst>
  <dgm:cxnLst>
    <dgm:cxn modelId="{68AE9002-421D-0C42-A1CB-F6E41C6346E9}" srcId="{F1859DEF-63DB-5846-BFFC-AC78BA27955F}" destId="{46523F1A-0B70-D842-AC92-591952ACDD57}" srcOrd="0" destOrd="0" parTransId="{2B732591-F08E-4F4B-913C-D52FA5744433}" sibTransId="{43251FAF-A129-B747-ACB7-1306B899C1AC}"/>
    <dgm:cxn modelId="{FB3E8132-E55E-6B4E-BD70-4A99E6352C09}" type="presOf" srcId="{0AB60362-DD61-DC47-8710-8A4C28189894}" destId="{2C4244F6-E095-664A-9FBB-C9ED919CE2B7}" srcOrd="0" destOrd="0" presId="urn:microsoft.com/office/officeart/2005/8/layout/cycle1"/>
    <dgm:cxn modelId="{81C9753F-87A8-1640-953C-DC81CEFA3131}" srcId="{F1859DEF-63DB-5846-BFFC-AC78BA27955F}" destId="{DEE20B9B-8CFE-2147-84F8-FC6EBFE35DA7}" srcOrd="2" destOrd="0" parTransId="{B763D220-2599-B74B-9423-D86A9ADABDA1}" sibTransId="{70A2D4C7-1EE7-C84D-9119-0337D0DF9805}"/>
    <dgm:cxn modelId="{027BE344-238D-B74C-BE2E-A2A978EEA156}" srcId="{F1859DEF-63DB-5846-BFFC-AC78BA27955F}" destId="{C0F0544F-8DBC-2447-9D61-99132E43A864}" srcOrd="3" destOrd="0" parTransId="{AB0D8998-D8E0-5B44-A806-77D9F1229BA3}" sibTransId="{C98E2F17-03F6-F04A-99EE-B14CBEB439EC}"/>
    <dgm:cxn modelId="{0A51A74E-6BB2-194C-845D-4057AF4AE99B}" type="presOf" srcId="{70A2D4C7-1EE7-C84D-9119-0337D0DF9805}" destId="{07D24DFF-8875-A64A-A990-CCC71F1B7826}" srcOrd="0" destOrd="0" presId="urn:microsoft.com/office/officeart/2005/8/layout/cycle1"/>
    <dgm:cxn modelId="{A984374F-1897-E642-92FF-3548A16046FA}" type="presOf" srcId="{DEE20B9B-8CFE-2147-84F8-FC6EBFE35DA7}" destId="{190ACE7B-987C-F049-90DF-4493E7966C94}" srcOrd="0" destOrd="0" presId="urn:microsoft.com/office/officeart/2005/8/layout/cycle1"/>
    <dgm:cxn modelId="{C0FD965B-EE73-FE4D-B3C9-7A39AFF98202}" srcId="{F1859DEF-63DB-5846-BFFC-AC78BA27955F}" destId="{1F5BDA76-C160-CC4A-8F93-7274777AB617}" srcOrd="4" destOrd="0" parTransId="{8245FE6B-74C4-1D42-81CD-65F477AC3221}" sibTransId="{15D46206-643C-5041-9990-BD6DCBC32B62}"/>
    <dgm:cxn modelId="{A9281162-C15D-2748-8C1D-2497BD9B7F0C}" type="presOf" srcId="{6D2B0B0C-74B6-0749-9788-BB10147BFD66}" destId="{C28FEB63-2EC3-9344-BC7D-1F20F6DF132B}" srcOrd="0" destOrd="0" presId="urn:microsoft.com/office/officeart/2005/8/layout/cycle1"/>
    <dgm:cxn modelId="{EA675175-D870-674A-8072-525CAE617A5A}" type="presOf" srcId="{43251FAF-A129-B747-ACB7-1306B899C1AC}" destId="{91BA5798-DFBF-C645-A64C-332AE4D24A19}" srcOrd="0" destOrd="0" presId="urn:microsoft.com/office/officeart/2005/8/layout/cycle1"/>
    <dgm:cxn modelId="{5D49BB8A-742F-7948-B94C-2D70BCF0D4B4}" type="presOf" srcId="{C0F0544F-8DBC-2447-9D61-99132E43A864}" destId="{1E3E33E3-9C4B-1A4C-ADA5-51252B6488D0}" srcOrd="0" destOrd="0" presId="urn:microsoft.com/office/officeart/2005/8/layout/cycle1"/>
    <dgm:cxn modelId="{B9E1938B-01EE-6C40-B1E9-48F73372C46A}" type="presOf" srcId="{C98E2F17-03F6-F04A-99EE-B14CBEB439EC}" destId="{C38F8177-DF7F-9B46-94DF-70D3AFE29CB7}" srcOrd="0" destOrd="0" presId="urn:microsoft.com/office/officeart/2005/8/layout/cycle1"/>
    <dgm:cxn modelId="{481DC190-1D9E-4D41-BEDC-CBE3972B030D}" type="presOf" srcId="{1F5BDA76-C160-CC4A-8F93-7274777AB617}" destId="{0565C1E5-53D1-B344-8DCE-3B90E778D400}" srcOrd="0" destOrd="0" presId="urn:microsoft.com/office/officeart/2005/8/layout/cycle1"/>
    <dgm:cxn modelId="{3AD78DA8-D17D-C041-B0EF-2A8F7D4F0A86}" type="presOf" srcId="{46523F1A-0B70-D842-AC92-591952ACDD57}" destId="{F1C600F3-9B2B-9841-9B4E-37FAFD7A33A5}" srcOrd="0" destOrd="0" presId="urn:microsoft.com/office/officeart/2005/8/layout/cycle1"/>
    <dgm:cxn modelId="{192360C5-8051-3741-8957-DEF451A2FD97}" type="presOf" srcId="{F1859DEF-63DB-5846-BFFC-AC78BA27955F}" destId="{B376F039-1996-AA40-9507-14419C51CB7B}" srcOrd="0" destOrd="0" presId="urn:microsoft.com/office/officeart/2005/8/layout/cycle1"/>
    <dgm:cxn modelId="{D40E99CF-3709-2942-B27B-9C7665C1EAA7}" type="presOf" srcId="{15D46206-643C-5041-9990-BD6DCBC32B62}" destId="{02797D2A-6D2B-DA46-82D5-37FA0E2E29AB}" srcOrd="0" destOrd="0" presId="urn:microsoft.com/office/officeart/2005/8/layout/cycle1"/>
    <dgm:cxn modelId="{3EC1CCF7-685E-334C-85D8-BD9CF7B531E5}" srcId="{F1859DEF-63DB-5846-BFFC-AC78BA27955F}" destId="{6D2B0B0C-74B6-0749-9788-BB10147BFD66}" srcOrd="1" destOrd="0" parTransId="{F2E79DE4-12E0-FE4B-A1A0-000427D71FCB}" sibTransId="{0AB60362-DD61-DC47-8710-8A4C28189894}"/>
    <dgm:cxn modelId="{7339A8A7-C0AC-BA46-AABB-5200FA1B9C47}" type="presParOf" srcId="{B376F039-1996-AA40-9507-14419C51CB7B}" destId="{40CD10D7-ABC5-DB41-B45E-BBB429BCC344}" srcOrd="0" destOrd="0" presId="urn:microsoft.com/office/officeart/2005/8/layout/cycle1"/>
    <dgm:cxn modelId="{0D13A254-8F85-0948-805C-AAC544B52F64}" type="presParOf" srcId="{B376F039-1996-AA40-9507-14419C51CB7B}" destId="{F1C600F3-9B2B-9841-9B4E-37FAFD7A33A5}" srcOrd="1" destOrd="0" presId="urn:microsoft.com/office/officeart/2005/8/layout/cycle1"/>
    <dgm:cxn modelId="{1FD53E18-FD31-8544-A1EE-58C6FE658919}" type="presParOf" srcId="{B376F039-1996-AA40-9507-14419C51CB7B}" destId="{91BA5798-DFBF-C645-A64C-332AE4D24A19}" srcOrd="2" destOrd="0" presId="urn:microsoft.com/office/officeart/2005/8/layout/cycle1"/>
    <dgm:cxn modelId="{881A8C58-943A-4045-AD36-D4E4E9A09BAA}" type="presParOf" srcId="{B376F039-1996-AA40-9507-14419C51CB7B}" destId="{245409C9-D68E-1B48-A50D-F31E380D3C32}" srcOrd="3" destOrd="0" presId="urn:microsoft.com/office/officeart/2005/8/layout/cycle1"/>
    <dgm:cxn modelId="{8717E52A-E0BF-1441-8E4F-17CDE441101D}" type="presParOf" srcId="{B376F039-1996-AA40-9507-14419C51CB7B}" destId="{C28FEB63-2EC3-9344-BC7D-1F20F6DF132B}" srcOrd="4" destOrd="0" presId="urn:microsoft.com/office/officeart/2005/8/layout/cycle1"/>
    <dgm:cxn modelId="{259D1897-C653-0443-9DAC-222043722E72}" type="presParOf" srcId="{B376F039-1996-AA40-9507-14419C51CB7B}" destId="{2C4244F6-E095-664A-9FBB-C9ED919CE2B7}" srcOrd="5" destOrd="0" presId="urn:microsoft.com/office/officeart/2005/8/layout/cycle1"/>
    <dgm:cxn modelId="{62133BB8-821E-8543-8B60-5BE490B15573}" type="presParOf" srcId="{B376F039-1996-AA40-9507-14419C51CB7B}" destId="{C76B2F99-FA01-514B-8072-71FC092E33D0}" srcOrd="6" destOrd="0" presId="urn:microsoft.com/office/officeart/2005/8/layout/cycle1"/>
    <dgm:cxn modelId="{E31879B3-8E71-C74F-89A4-69E48A12E718}" type="presParOf" srcId="{B376F039-1996-AA40-9507-14419C51CB7B}" destId="{190ACE7B-987C-F049-90DF-4493E7966C94}" srcOrd="7" destOrd="0" presId="urn:microsoft.com/office/officeart/2005/8/layout/cycle1"/>
    <dgm:cxn modelId="{150EA91F-DAD0-0243-A377-14154BCF2337}" type="presParOf" srcId="{B376F039-1996-AA40-9507-14419C51CB7B}" destId="{07D24DFF-8875-A64A-A990-CCC71F1B7826}" srcOrd="8" destOrd="0" presId="urn:microsoft.com/office/officeart/2005/8/layout/cycle1"/>
    <dgm:cxn modelId="{866BD361-9FE6-154E-BAAF-96B5B497E73D}" type="presParOf" srcId="{B376F039-1996-AA40-9507-14419C51CB7B}" destId="{D53361EC-8010-DC4D-BA32-699DCE1A85A5}" srcOrd="9" destOrd="0" presId="urn:microsoft.com/office/officeart/2005/8/layout/cycle1"/>
    <dgm:cxn modelId="{21F4A9AA-F95D-014E-9E01-14ACF7C73064}" type="presParOf" srcId="{B376F039-1996-AA40-9507-14419C51CB7B}" destId="{1E3E33E3-9C4B-1A4C-ADA5-51252B6488D0}" srcOrd="10" destOrd="0" presId="urn:microsoft.com/office/officeart/2005/8/layout/cycle1"/>
    <dgm:cxn modelId="{1923F135-2405-7F41-82E8-E1A797A8B4A1}" type="presParOf" srcId="{B376F039-1996-AA40-9507-14419C51CB7B}" destId="{C38F8177-DF7F-9B46-94DF-70D3AFE29CB7}" srcOrd="11" destOrd="0" presId="urn:microsoft.com/office/officeart/2005/8/layout/cycle1"/>
    <dgm:cxn modelId="{B0E80293-C8CA-F948-B1BA-75DD3957576A}" type="presParOf" srcId="{B376F039-1996-AA40-9507-14419C51CB7B}" destId="{1CD82EDE-D111-2D41-93DF-0B95E88A80EF}" srcOrd="12" destOrd="0" presId="urn:microsoft.com/office/officeart/2005/8/layout/cycle1"/>
    <dgm:cxn modelId="{0479BB43-7444-1346-9672-74ECB2541A55}" type="presParOf" srcId="{B376F039-1996-AA40-9507-14419C51CB7B}" destId="{0565C1E5-53D1-B344-8DCE-3B90E778D400}" srcOrd="13" destOrd="0" presId="urn:microsoft.com/office/officeart/2005/8/layout/cycle1"/>
    <dgm:cxn modelId="{DB6DBB00-E1CF-AE4B-83D7-64EA0BF5AE5B}" type="presParOf" srcId="{B376F039-1996-AA40-9507-14419C51CB7B}" destId="{02797D2A-6D2B-DA46-82D5-37FA0E2E29AB}"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E5D996-511B-E848-85BA-17C1B188FA15}" type="doc">
      <dgm:prSet loTypeId="urn:microsoft.com/office/officeart/2005/8/layout/target3" loCatId="" qsTypeId="urn:microsoft.com/office/officeart/2005/8/quickstyle/simple1" qsCatId="simple" csTypeId="urn:microsoft.com/office/officeart/2005/8/colors/accent1_3" csCatId="accent1" phldr="1"/>
      <dgm:spPr/>
      <dgm:t>
        <a:bodyPr/>
        <a:lstStyle/>
        <a:p>
          <a:endParaRPr lang="en-US"/>
        </a:p>
      </dgm:t>
    </dgm:pt>
    <dgm:pt modelId="{D07322E9-8208-ED47-ABDF-16A58923BBCB}">
      <dgm:prSet phldrT="[Text]"/>
      <dgm:spPr/>
      <dgm:t>
        <a:bodyPr/>
        <a:lstStyle/>
        <a:p>
          <a:r>
            <a:rPr lang="en-US" dirty="0"/>
            <a:t>Cohort Definition</a:t>
          </a:r>
        </a:p>
      </dgm:t>
    </dgm:pt>
    <dgm:pt modelId="{0260845D-D2F3-6D46-9520-0C8B2941E51E}" type="parTrans" cxnId="{B6485B08-F550-1A4A-A93D-ABB335A2B334}">
      <dgm:prSet/>
      <dgm:spPr/>
      <dgm:t>
        <a:bodyPr/>
        <a:lstStyle/>
        <a:p>
          <a:endParaRPr lang="en-US"/>
        </a:p>
      </dgm:t>
    </dgm:pt>
    <dgm:pt modelId="{55CFEFAE-A1DA-A44D-92EC-F39634A61947}" type="sibTrans" cxnId="{B6485B08-F550-1A4A-A93D-ABB335A2B334}">
      <dgm:prSet/>
      <dgm:spPr/>
      <dgm:t>
        <a:bodyPr/>
        <a:lstStyle/>
        <a:p>
          <a:endParaRPr lang="en-US"/>
        </a:p>
      </dgm:t>
    </dgm:pt>
    <dgm:pt modelId="{9BB759F4-C451-AB4F-934E-A8B9B2DA330F}">
      <dgm:prSet phldrT="[Text]"/>
      <dgm:spPr/>
      <dgm:t>
        <a:bodyPr/>
        <a:lstStyle/>
        <a:p>
          <a:r>
            <a:rPr lang="en-US" dirty="0"/>
            <a:t>Feature 1</a:t>
          </a:r>
        </a:p>
      </dgm:t>
    </dgm:pt>
    <dgm:pt modelId="{B9322179-C81F-214E-A61A-B0AAE65D3EC2}" type="parTrans" cxnId="{C3DC782F-4FE7-7849-B44A-D2BC73521C68}">
      <dgm:prSet/>
      <dgm:spPr/>
      <dgm:t>
        <a:bodyPr/>
        <a:lstStyle/>
        <a:p>
          <a:endParaRPr lang="en-US"/>
        </a:p>
      </dgm:t>
    </dgm:pt>
    <dgm:pt modelId="{FA911254-EA63-E449-81C4-FF24A3D9485E}" type="sibTrans" cxnId="{C3DC782F-4FE7-7849-B44A-D2BC73521C68}">
      <dgm:prSet/>
      <dgm:spPr/>
      <dgm:t>
        <a:bodyPr/>
        <a:lstStyle/>
        <a:p>
          <a:endParaRPr lang="en-US"/>
        </a:p>
      </dgm:t>
    </dgm:pt>
    <dgm:pt modelId="{80080565-1DF6-E549-B2C0-F241F4311D41}">
      <dgm:prSet phldrT="[Text]"/>
      <dgm:spPr/>
      <dgm:t>
        <a:bodyPr/>
        <a:lstStyle/>
        <a:p>
          <a:r>
            <a:rPr lang="en-US" dirty="0"/>
            <a:t>Feature n</a:t>
          </a:r>
        </a:p>
      </dgm:t>
    </dgm:pt>
    <dgm:pt modelId="{FD3C61D4-E216-7F4D-A0EA-4FD9158770E6}" type="parTrans" cxnId="{D0EEFCA7-FC18-8E46-94DB-81F3F0DB4493}">
      <dgm:prSet/>
      <dgm:spPr/>
      <dgm:t>
        <a:bodyPr/>
        <a:lstStyle/>
        <a:p>
          <a:endParaRPr lang="en-US"/>
        </a:p>
      </dgm:t>
    </dgm:pt>
    <dgm:pt modelId="{B7DB676A-D4EA-C644-818A-108490DCCAA4}" type="sibTrans" cxnId="{D0EEFCA7-FC18-8E46-94DB-81F3F0DB4493}">
      <dgm:prSet/>
      <dgm:spPr/>
      <dgm:t>
        <a:bodyPr/>
        <a:lstStyle/>
        <a:p>
          <a:endParaRPr lang="en-US"/>
        </a:p>
      </dgm:t>
    </dgm:pt>
    <dgm:pt modelId="{50D693F4-CD12-D34D-A8F9-89A1997CAF5B}">
      <dgm:prSet phldrT="[Text]"/>
      <dgm:spPr/>
      <dgm:t>
        <a:bodyPr/>
        <a:lstStyle/>
        <a:p>
          <a:r>
            <a:rPr lang="en-US" dirty="0"/>
            <a:t>Update #1</a:t>
          </a:r>
        </a:p>
      </dgm:t>
    </dgm:pt>
    <dgm:pt modelId="{038E55C2-9446-F142-ADE2-DAE1A683488A}" type="parTrans" cxnId="{B2CA179E-1581-984B-9AB4-AE4CC9322DAF}">
      <dgm:prSet/>
      <dgm:spPr/>
      <dgm:t>
        <a:bodyPr/>
        <a:lstStyle/>
        <a:p>
          <a:endParaRPr lang="en-US"/>
        </a:p>
      </dgm:t>
    </dgm:pt>
    <dgm:pt modelId="{FF641789-AE15-3842-B8BA-C3B55F2864B0}" type="sibTrans" cxnId="{B2CA179E-1581-984B-9AB4-AE4CC9322DAF}">
      <dgm:prSet/>
      <dgm:spPr/>
      <dgm:t>
        <a:bodyPr/>
        <a:lstStyle/>
        <a:p>
          <a:endParaRPr lang="en-US"/>
        </a:p>
      </dgm:t>
    </dgm:pt>
    <dgm:pt modelId="{47744ED6-D61B-4D46-8945-117CE6E45ED0}">
      <dgm:prSet phldrT="[Text]"/>
      <dgm:spPr/>
      <dgm:t>
        <a:bodyPr/>
        <a:lstStyle/>
        <a:p>
          <a:r>
            <a:rPr lang="en-US" dirty="0"/>
            <a:t>Feature 1</a:t>
          </a:r>
        </a:p>
      </dgm:t>
    </dgm:pt>
    <dgm:pt modelId="{E39C3157-3F7C-9A43-9788-23062B50A0F4}" type="parTrans" cxnId="{B4784B2B-9BFD-8149-BB0B-695B4161F20E}">
      <dgm:prSet/>
      <dgm:spPr/>
      <dgm:t>
        <a:bodyPr/>
        <a:lstStyle/>
        <a:p>
          <a:endParaRPr lang="en-US"/>
        </a:p>
      </dgm:t>
    </dgm:pt>
    <dgm:pt modelId="{6A8C1459-7AD9-8842-AA7F-5EE3964DBE5E}" type="sibTrans" cxnId="{B4784B2B-9BFD-8149-BB0B-695B4161F20E}">
      <dgm:prSet/>
      <dgm:spPr/>
      <dgm:t>
        <a:bodyPr/>
        <a:lstStyle/>
        <a:p>
          <a:endParaRPr lang="en-US"/>
        </a:p>
      </dgm:t>
    </dgm:pt>
    <dgm:pt modelId="{0331BF42-298B-9B4F-86E6-2F47DA0B2972}">
      <dgm:prSet phldrT="[Text]"/>
      <dgm:spPr/>
      <dgm:t>
        <a:bodyPr/>
        <a:lstStyle/>
        <a:p>
          <a:r>
            <a:rPr lang="en-US" dirty="0"/>
            <a:t>Feature n</a:t>
          </a:r>
        </a:p>
      </dgm:t>
    </dgm:pt>
    <dgm:pt modelId="{243E0E2F-CC7A-DC43-BCA5-E89C5BE85B8E}" type="parTrans" cxnId="{91192FCE-7DE6-274C-A643-9BE73F5FD36B}">
      <dgm:prSet/>
      <dgm:spPr/>
      <dgm:t>
        <a:bodyPr/>
        <a:lstStyle/>
        <a:p>
          <a:endParaRPr lang="en-US"/>
        </a:p>
      </dgm:t>
    </dgm:pt>
    <dgm:pt modelId="{C9E8CBE3-F2DA-184D-ABA2-29BAB1C980AB}" type="sibTrans" cxnId="{91192FCE-7DE6-274C-A643-9BE73F5FD36B}">
      <dgm:prSet/>
      <dgm:spPr/>
      <dgm:t>
        <a:bodyPr/>
        <a:lstStyle/>
        <a:p>
          <a:endParaRPr lang="en-US"/>
        </a:p>
      </dgm:t>
    </dgm:pt>
    <dgm:pt modelId="{9C01A6B7-87E2-724F-BFE0-516002578BCC}">
      <dgm:prSet phldrT="[Text]"/>
      <dgm:spPr/>
      <dgm:t>
        <a:bodyPr/>
        <a:lstStyle/>
        <a:p>
          <a:r>
            <a:rPr lang="en-US" dirty="0"/>
            <a:t>Update #n</a:t>
          </a:r>
        </a:p>
      </dgm:t>
    </dgm:pt>
    <dgm:pt modelId="{FFF95011-B243-6C4D-967D-21FF13F91E53}" type="parTrans" cxnId="{7CD6B618-314A-154D-AE55-AA4366611991}">
      <dgm:prSet/>
      <dgm:spPr/>
      <dgm:t>
        <a:bodyPr/>
        <a:lstStyle/>
        <a:p>
          <a:endParaRPr lang="en-US"/>
        </a:p>
      </dgm:t>
    </dgm:pt>
    <dgm:pt modelId="{656301B5-EB32-3C44-A5D0-83217CE858E0}" type="sibTrans" cxnId="{7CD6B618-314A-154D-AE55-AA4366611991}">
      <dgm:prSet/>
      <dgm:spPr/>
      <dgm:t>
        <a:bodyPr/>
        <a:lstStyle/>
        <a:p>
          <a:endParaRPr lang="en-US"/>
        </a:p>
      </dgm:t>
    </dgm:pt>
    <dgm:pt modelId="{5C310A5D-720D-C442-827B-741EF054AEB8}">
      <dgm:prSet phldrT="[Text]"/>
      <dgm:spPr/>
      <dgm:t>
        <a:bodyPr/>
        <a:lstStyle/>
        <a:p>
          <a:r>
            <a:rPr lang="en-US" dirty="0"/>
            <a:t>Feature 1</a:t>
          </a:r>
        </a:p>
      </dgm:t>
    </dgm:pt>
    <dgm:pt modelId="{0D9CE99B-48B2-8A4D-9832-53460D8F487B}" type="parTrans" cxnId="{ED12A632-C90C-D145-968D-E78827634F04}">
      <dgm:prSet/>
      <dgm:spPr/>
      <dgm:t>
        <a:bodyPr/>
        <a:lstStyle/>
        <a:p>
          <a:endParaRPr lang="en-US"/>
        </a:p>
      </dgm:t>
    </dgm:pt>
    <dgm:pt modelId="{5C830ACE-C9B9-C245-966D-25EF2F748D88}" type="sibTrans" cxnId="{ED12A632-C90C-D145-968D-E78827634F04}">
      <dgm:prSet/>
      <dgm:spPr/>
      <dgm:t>
        <a:bodyPr/>
        <a:lstStyle/>
        <a:p>
          <a:endParaRPr lang="en-US"/>
        </a:p>
      </dgm:t>
    </dgm:pt>
    <dgm:pt modelId="{AC9EB052-74B6-8448-9393-B7334B1A6CC9}">
      <dgm:prSet phldrT="[Text]"/>
      <dgm:spPr/>
      <dgm:t>
        <a:bodyPr/>
        <a:lstStyle/>
        <a:p>
          <a:r>
            <a:rPr lang="en-US" dirty="0"/>
            <a:t>Feature n</a:t>
          </a:r>
        </a:p>
      </dgm:t>
    </dgm:pt>
    <dgm:pt modelId="{8CE2EC72-7D1A-0142-921B-9AC433958CF8}" type="parTrans" cxnId="{BE83BB08-8C3C-0143-A2A6-A70C026A4264}">
      <dgm:prSet/>
      <dgm:spPr/>
      <dgm:t>
        <a:bodyPr/>
        <a:lstStyle/>
        <a:p>
          <a:endParaRPr lang="en-US"/>
        </a:p>
      </dgm:t>
    </dgm:pt>
    <dgm:pt modelId="{0379F5D4-F7DE-2143-93F3-D7E7159FAD16}" type="sibTrans" cxnId="{BE83BB08-8C3C-0143-A2A6-A70C026A4264}">
      <dgm:prSet/>
      <dgm:spPr/>
      <dgm:t>
        <a:bodyPr/>
        <a:lstStyle/>
        <a:p>
          <a:endParaRPr lang="en-US"/>
        </a:p>
      </dgm:t>
    </dgm:pt>
    <dgm:pt modelId="{BF24DBB7-8498-804F-B4B9-483A41C60FCC}" type="pres">
      <dgm:prSet presAssocID="{A6E5D996-511B-E848-85BA-17C1B188FA15}" presName="Name0" presStyleCnt="0">
        <dgm:presLayoutVars>
          <dgm:chMax val="7"/>
          <dgm:dir/>
          <dgm:animLvl val="lvl"/>
          <dgm:resizeHandles val="exact"/>
        </dgm:presLayoutVars>
      </dgm:prSet>
      <dgm:spPr/>
    </dgm:pt>
    <dgm:pt modelId="{2BF20D70-E87D-784C-9A55-7CD3FF93E1B0}" type="pres">
      <dgm:prSet presAssocID="{D07322E9-8208-ED47-ABDF-16A58923BBCB}" presName="circle1" presStyleLbl="node1" presStyleIdx="0" presStyleCnt="3"/>
      <dgm:spPr/>
    </dgm:pt>
    <dgm:pt modelId="{83D218C8-3CD6-8549-AC01-9A40B7FD7CB3}" type="pres">
      <dgm:prSet presAssocID="{D07322E9-8208-ED47-ABDF-16A58923BBCB}" presName="space" presStyleCnt="0"/>
      <dgm:spPr/>
    </dgm:pt>
    <dgm:pt modelId="{628133F2-1D6C-E74F-8424-36EE229478F4}" type="pres">
      <dgm:prSet presAssocID="{D07322E9-8208-ED47-ABDF-16A58923BBCB}" presName="rect1" presStyleLbl="alignAcc1" presStyleIdx="0" presStyleCnt="3"/>
      <dgm:spPr/>
    </dgm:pt>
    <dgm:pt modelId="{922EFA31-43CF-C44F-BDFF-CD50729CA41A}" type="pres">
      <dgm:prSet presAssocID="{50D693F4-CD12-D34D-A8F9-89A1997CAF5B}" presName="vertSpace2" presStyleLbl="node1" presStyleIdx="0" presStyleCnt="3"/>
      <dgm:spPr/>
    </dgm:pt>
    <dgm:pt modelId="{310FBFCE-E520-B142-9524-A376288A1DF8}" type="pres">
      <dgm:prSet presAssocID="{50D693F4-CD12-D34D-A8F9-89A1997CAF5B}" presName="circle2" presStyleLbl="node1" presStyleIdx="1" presStyleCnt="3"/>
      <dgm:spPr/>
    </dgm:pt>
    <dgm:pt modelId="{0FFC59D5-3F78-D242-A693-0AA3C83773C7}" type="pres">
      <dgm:prSet presAssocID="{50D693F4-CD12-D34D-A8F9-89A1997CAF5B}" presName="rect2" presStyleLbl="alignAcc1" presStyleIdx="1" presStyleCnt="3"/>
      <dgm:spPr/>
    </dgm:pt>
    <dgm:pt modelId="{5508FE70-E1D5-9144-AEB3-CC8F41BAA25C}" type="pres">
      <dgm:prSet presAssocID="{9C01A6B7-87E2-724F-BFE0-516002578BCC}" presName="vertSpace3" presStyleLbl="node1" presStyleIdx="1" presStyleCnt="3"/>
      <dgm:spPr/>
    </dgm:pt>
    <dgm:pt modelId="{1ECD2713-F0B3-7047-99DC-24E6865A3C88}" type="pres">
      <dgm:prSet presAssocID="{9C01A6B7-87E2-724F-BFE0-516002578BCC}" presName="circle3" presStyleLbl="node1" presStyleIdx="2" presStyleCnt="3"/>
      <dgm:spPr/>
    </dgm:pt>
    <dgm:pt modelId="{CD450ECF-E6D1-6B4C-B538-F70D1799AB3D}" type="pres">
      <dgm:prSet presAssocID="{9C01A6B7-87E2-724F-BFE0-516002578BCC}" presName="rect3" presStyleLbl="alignAcc1" presStyleIdx="2" presStyleCnt="3"/>
      <dgm:spPr/>
    </dgm:pt>
    <dgm:pt modelId="{0E6ED933-4F03-5644-B233-99A7908170C7}" type="pres">
      <dgm:prSet presAssocID="{D07322E9-8208-ED47-ABDF-16A58923BBCB}" presName="rect1ParTx" presStyleLbl="alignAcc1" presStyleIdx="2" presStyleCnt="3">
        <dgm:presLayoutVars>
          <dgm:chMax val="1"/>
          <dgm:bulletEnabled val="1"/>
        </dgm:presLayoutVars>
      </dgm:prSet>
      <dgm:spPr/>
    </dgm:pt>
    <dgm:pt modelId="{31AC58A6-7BE9-FD44-8811-52EAFA38B229}" type="pres">
      <dgm:prSet presAssocID="{D07322E9-8208-ED47-ABDF-16A58923BBCB}" presName="rect1ChTx" presStyleLbl="alignAcc1" presStyleIdx="2" presStyleCnt="3">
        <dgm:presLayoutVars>
          <dgm:bulletEnabled val="1"/>
        </dgm:presLayoutVars>
      </dgm:prSet>
      <dgm:spPr/>
    </dgm:pt>
    <dgm:pt modelId="{89161175-55A8-2145-A9A4-B8E2D0479398}" type="pres">
      <dgm:prSet presAssocID="{50D693F4-CD12-D34D-A8F9-89A1997CAF5B}" presName="rect2ParTx" presStyleLbl="alignAcc1" presStyleIdx="2" presStyleCnt="3">
        <dgm:presLayoutVars>
          <dgm:chMax val="1"/>
          <dgm:bulletEnabled val="1"/>
        </dgm:presLayoutVars>
      </dgm:prSet>
      <dgm:spPr/>
    </dgm:pt>
    <dgm:pt modelId="{63F4FB2E-DE68-5B43-8323-5DD8F1619F41}" type="pres">
      <dgm:prSet presAssocID="{50D693F4-CD12-D34D-A8F9-89A1997CAF5B}" presName="rect2ChTx" presStyleLbl="alignAcc1" presStyleIdx="2" presStyleCnt="3">
        <dgm:presLayoutVars>
          <dgm:bulletEnabled val="1"/>
        </dgm:presLayoutVars>
      </dgm:prSet>
      <dgm:spPr/>
    </dgm:pt>
    <dgm:pt modelId="{52823588-BC07-2B4F-859A-B78C87D4EE32}" type="pres">
      <dgm:prSet presAssocID="{9C01A6B7-87E2-724F-BFE0-516002578BCC}" presName="rect3ParTx" presStyleLbl="alignAcc1" presStyleIdx="2" presStyleCnt="3">
        <dgm:presLayoutVars>
          <dgm:chMax val="1"/>
          <dgm:bulletEnabled val="1"/>
        </dgm:presLayoutVars>
      </dgm:prSet>
      <dgm:spPr/>
    </dgm:pt>
    <dgm:pt modelId="{6244E39A-6B3C-D940-81E2-9B4491305D36}" type="pres">
      <dgm:prSet presAssocID="{9C01A6B7-87E2-724F-BFE0-516002578BCC}" presName="rect3ChTx" presStyleLbl="alignAcc1" presStyleIdx="2" presStyleCnt="3">
        <dgm:presLayoutVars>
          <dgm:bulletEnabled val="1"/>
        </dgm:presLayoutVars>
      </dgm:prSet>
      <dgm:spPr/>
    </dgm:pt>
  </dgm:ptLst>
  <dgm:cxnLst>
    <dgm:cxn modelId="{B6485B08-F550-1A4A-A93D-ABB335A2B334}" srcId="{A6E5D996-511B-E848-85BA-17C1B188FA15}" destId="{D07322E9-8208-ED47-ABDF-16A58923BBCB}" srcOrd="0" destOrd="0" parTransId="{0260845D-D2F3-6D46-9520-0C8B2941E51E}" sibTransId="{55CFEFAE-A1DA-A44D-92EC-F39634A61947}"/>
    <dgm:cxn modelId="{BE83BB08-8C3C-0143-A2A6-A70C026A4264}" srcId="{9C01A6B7-87E2-724F-BFE0-516002578BCC}" destId="{AC9EB052-74B6-8448-9393-B7334B1A6CC9}" srcOrd="1" destOrd="0" parTransId="{8CE2EC72-7D1A-0142-921B-9AC433958CF8}" sibTransId="{0379F5D4-F7DE-2143-93F3-D7E7159FAD16}"/>
    <dgm:cxn modelId="{7CD6B618-314A-154D-AE55-AA4366611991}" srcId="{A6E5D996-511B-E848-85BA-17C1B188FA15}" destId="{9C01A6B7-87E2-724F-BFE0-516002578BCC}" srcOrd="2" destOrd="0" parTransId="{FFF95011-B243-6C4D-967D-21FF13F91E53}" sibTransId="{656301B5-EB32-3C44-A5D0-83217CE858E0}"/>
    <dgm:cxn modelId="{B4784B2B-9BFD-8149-BB0B-695B4161F20E}" srcId="{50D693F4-CD12-D34D-A8F9-89A1997CAF5B}" destId="{47744ED6-D61B-4D46-8945-117CE6E45ED0}" srcOrd="0" destOrd="0" parTransId="{E39C3157-3F7C-9A43-9788-23062B50A0F4}" sibTransId="{6A8C1459-7AD9-8842-AA7F-5EE3964DBE5E}"/>
    <dgm:cxn modelId="{C3DC782F-4FE7-7849-B44A-D2BC73521C68}" srcId="{D07322E9-8208-ED47-ABDF-16A58923BBCB}" destId="{9BB759F4-C451-AB4F-934E-A8B9B2DA330F}" srcOrd="0" destOrd="0" parTransId="{B9322179-C81F-214E-A61A-B0AAE65D3EC2}" sibTransId="{FA911254-EA63-E449-81C4-FF24A3D9485E}"/>
    <dgm:cxn modelId="{ED12A632-C90C-D145-968D-E78827634F04}" srcId="{9C01A6B7-87E2-724F-BFE0-516002578BCC}" destId="{5C310A5D-720D-C442-827B-741EF054AEB8}" srcOrd="0" destOrd="0" parTransId="{0D9CE99B-48B2-8A4D-9832-53460D8F487B}" sibTransId="{5C830ACE-C9B9-C245-966D-25EF2F748D88}"/>
    <dgm:cxn modelId="{71899638-88B8-704B-AB13-FEA7D8C2CC4C}" type="presOf" srcId="{9C01A6B7-87E2-724F-BFE0-516002578BCC}" destId="{CD450ECF-E6D1-6B4C-B538-F70D1799AB3D}" srcOrd="0" destOrd="0" presId="urn:microsoft.com/office/officeart/2005/8/layout/target3"/>
    <dgm:cxn modelId="{AE0B273F-1AF3-534A-A3E9-5255B772EFCC}" type="presOf" srcId="{A6E5D996-511B-E848-85BA-17C1B188FA15}" destId="{BF24DBB7-8498-804F-B4B9-483A41C60FCC}" srcOrd="0" destOrd="0" presId="urn:microsoft.com/office/officeart/2005/8/layout/target3"/>
    <dgm:cxn modelId="{08E5C23F-E5E6-2040-BEB2-1B4A0A3DDC83}" type="presOf" srcId="{D07322E9-8208-ED47-ABDF-16A58923BBCB}" destId="{628133F2-1D6C-E74F-8424-36EE229478F4}" srcOrd="0" destOrd="0" presId="urn:microsoft.com/office/officeart/2005/8/layout/target3"/>
    <dgm:cxn modelId="{A6CC774E-B107-434F-9FB7-80A282180B62}" type="presOf" srcId="{9BB759F4-C451-AB4F-934E-A8B9B2DA330F}" destId="{31AC58A6-7BE9-FD44-8811-52EAFA38B229}" srcOrd="0" destOrd="0" presId="urn:microsoft.com/office/officeart/2005/8/layout/target3"/>
    <dgm:cxn modelId="{9B30FA4F-787B-C94C-AC4A-4B25BE181ABD}" type="presOf" srcId="{50D693F4-CD12-D34D-A8F9-89A1997CAF5B}" destId="{0FFC59D5-3F78-D242-A693-0AA3C83773C7}" srcOrd="0" destOrd="0" presId="urn:microsoft.com/office/officeart/2005/8/layout/target3"/>
    <dgm:cxn modelId="{C1E22673-3F0A-0240-B153-204F098FB9AA}" type="presOf" srcId="{AC9EB052-74B6-8448-9393-B7334B1A6CC9}" destId="{6244E39A-6B3C-D940-81E2-9B4491305D36}" srcOrd="0" destOrd="1" presId="urn:microsoft.com/office/officeart/2005/8/layout/target3"/>
    <dgm:cxn modelId="{FC060384-0D6D-E144-92F2-90C3908FDCD4}" type="presOf" srcId="{80080565-1DF6-E549-B2C0-F241F4311D41}" destId="{31AC58A6-7BE9-FD44-8811-52EAFA38B229}" srcOrd="0" destOrd="1" presId="urn:microsoft.com/office/officeart/2005/8/layout/target3"/>
    <dgm:cxn modelId="{08FAED8C-38AA-B14D-97CC-E807C13C1518}" type="presOf" srcId="{47744ED6-D61B-4D46-8945-117CE6E45ED0}" destId="{63F4FB2E-DE68-5B43-8323-5DD8F1619F41}" srcOrd="0" destOrd="0" presId="urn:microsoft.com/office/officeart/2005/8/layout/target3"/>
    <dgm:cxn modelId="{B2CA179E-1581-984B-9AB4-AE4CC9322DAF}" srcId="{A6E5D996-511B-E848-85BA-17C1B188FA15}" destId="{50D693F4-CD12-D34D-A8F9-89A1997CAF5B}" srcOrd="1" destOrd="0" parTransId="{038E55C2-9446-F142-ADE2-DAE1A683488A}" sibTransId="{FF641789-AE15-3842-B8BA-C3B55F2864B0}"/>
    <dgm:cxn modelId="{D0EEFCA7-FC18-8E46-94DB-81F3F0DB4493}" srcId="{D07322E9-8208-ED47-ABDF-16A58923BBCB}" destId="{80080565-1DF6-E549-B2C0-F241F4311D41}" srcOrd="1" destOrd="0" parTransId="{FD3C61D4-E216-7F4D-A0EA-4FD9158770E6}" sibTransId="{B7DB676A-D4EA-C644-818A-108490DCCAA4}"/>
    <dgm:cxn modelId="{5D349DB9-0894-A542-AF96-D390C5E4B80A}" type="presOf" srcId="{50D693F4-CD12-D34D-A8F9-89A1997CAF5B}" destId="{89161175-55A8-2145-A9A4-B8E2D0479398}" srcOrd="1" destOrd="0" presId="urn:microsoft.com/office/officeart/2005/8/layout/target3"/>
    <dgm:cxn modelId="{E21C29C7-B7B2-5D4A-A9EB-209B751C1AB8}" type="presOf" srcId="{9C01A6B7-87E2-724F-BFE0-516002578BCC}" destId="{52823588-BC07-2B4F-859A-B78C87D4EE32}" srcOrd="1" destOrd="0" presId="urn:microsoft.com/office/officeart/2005/8/layout/target3"/>
    <dgm:cxn modelId="{EB65B6C8-CC22-A34F-A6AB-8BCB4292AF5A}" type="presOf" srcId="{D07322E9-8208-ED47-ABDF-16A58923BBCB}" destId="{0E6ED933-4F03-5644-B233-99A7908170C7}" srcOrd="1" destOrd="0" presId="urn:microsoft.com/office/officeart/2005/8/layout/target3"/>
    <dgm:cxn modelId="{12D843C9-8A9D-B24A-A8A6-7C689E23C6DE}" type="presOf" srcId="{5C310A5D-720D-C442-827B-741EF054AEB8}" destId="{6244E39A-6B3C-D940-81E2-9B4491305D36}" srcOrd="0" destOrd="0" presId="urn:microsoft.com/office/officeart/2005/8/layout/target3"/>
    <dgm:cxn modelId="{91192FCE-7DE6-274C-A643-9BE73F5FD36B}" srcId="{50D693F4-CD12-D34D-A8F9-89A1997CAF5B}" destId="{0331BF42-298B-9B4F-86E6-2F47DA0B2972}" srcOrd="1" destOrd="0" parTransId="{243E0E2F-CC7A-DC43-BCA5-E89C5BE85B8E}" sibTransId="{C9E8CBE3-F2DA-184D-ABA2-29BAB1C980AB}"/>
    <dgm:cxn modelId="{07CCE9F9-AB48-4F4A-BED6-49A49DBC016C}" type="presOf" srcId="{0331BF42-298B-9B4F-86E6-2F47DA0B2972}" destId="{63F4FB2E-DE68-5B43-8323-5DD8F1619F41}" srcOrd="0" destOrd="1" presId="urn:microsoft.com/office/officeart/2005/8/layout/target3"/>
    <dgm:cxn modelId="{91663F15-26A5-6A4F-BE2B-ACE8D620DB0C}" type="presParOf" srcId="{BF24DBB7-8498-804F-B4B9-483A41C60FCC}" destId="{2BF20D70-E87D-784C-9A55-7CD3FF93E1B0}" srcOrd="0" destOrd="0" presId="urn:microsoft.com/office/officeart/2005/8/layout/target3"/>
    <dgm:cxn modelId="{FD579613-A1D4-C847-857E-0B6D21BFCBF4}" type="presParOf" srcId="{BF24DBB7-8498-804F-B4B9-483A41C60FCC}" destId="{83D218C8-3CD6-8549-AC01-9A40B7FD7CB3}" srcOrd="1" destOrd="0" presId="urn:microsoft.com/office/officeart/2005/8/layout/target3"/>
    <dgm:cxn modelId="{9026BC16-BD9F-384B-9595-607F18F6DDAF}" type="presParOf" srcId="{BF24DBB7-8498-804F-B4B9-483A41C60FCC}" destId="{628133F2-1D6C-E74F-8424-36EE229478F4}" srcOrd="2" destOrd="0" presId="urn:microsoft.com/office/officeart/2005/8/layout/target3"/>
    <dgm:cxn modelId="{4EA5657D-3723-6F44-A171-A524DC36217B}" type="presParOf" srcId="{BF24DBB7-8498-804F-B4B9-483A41C60FCC}" destId="{922EFA31-43CF-C44F-BDFF-CD50729CA41A}" srcOrd="3" destOrd="0" presId="urn:microsoft.com/office/officeart/2005/8/layout/target3"/>
    <dgm:cxn modelId="{460F9B4B-DFA9-4243-9B8A-4F2B800FD995}" type="presParOf" srcId="{BF24DBB7-8498-804F-B4B9-483A41C60FCC}" destId="{310FBFCE-E520-B142-9524-A376288A1DF8}" srcOrd="4" destOrd="0" presId="urn:microsoft.com/office/officeart/2005/8/layout/target3"/>
    <dgm:cxn modelId="{4A2EED08-BB30-CF42-9F27-A3B6FDFD584F}" type="presParOf" srcId="{BF24DBB7-8498-804F-B4B9-483A41C60FCC}" destId="{0FFC59D5-3F78-D242-A693-0AA3C83773C7}" srcOrd="5" destOrd="0" presId="urn:microsoft.com/office/officeart/2005/8/layout/target3"/>
    <dgm:cxn modelId="{F304EC56-DE94-234E-9088-145AA8293392}" type="presParOf" srcId="{BF24DBB7-8498-804F-B4B9-483A41C60FCC}" destId="{5508FE70-E1D5-9144-AEB3-CC8F41BAA25C}" srcOrd="6" destOrd="0" presId="urn:microsoft.com/office/officeart/2005/8/layout/target3"/>
    <dgm:cxn modelId="{D09AE7DB-462B-4F4B-89C5-2418FEB5996E}" type="presParOf" srcId="{BF24DBB7-8498-804F-B4B9-483A41C60FCC}" destId="{1ECD2713-F0B3-7047-99DC-24E6865A3C88}" srcOrd="7" destOrd="0" presId="urn:microsoft.com/office/officeart/2005/8/layout/target3"/>
    <dgm:cxn modelId="{F1711CD8-65F9-A94D-BDC6-67239DF0F7B1}" type="presParOf" srcId="{BF24DBB7-8498-804F-B4B9-483A41C60FCC}" destId="{CD450ECF-E6D1-6B4C-B538-F70D1799AB3D}" srcOrd="8" destOrd="0" presId="urn:microsoft.com/office/officeart/2005/8/layout/target3"/>
    <dgm:cxn modelId="{C183512F-DE63-9448-BAB1-22DC2BDA12F3}" type="presParOf" srcId="{BF24DBB7-8498-804F-B4B9-483A41C60FCC}" destId="{0E6ED933-4F03-5644-B233-99A7908170C7}" srcOrd="9" destOrd="0" presId="urn:microsoft.com/office/officeart/2005/8/layout/target3"/>
    <dgm:cxn modelId="{BE945BEB-7493-1D41-B429-5206B51F790A}" type="presParOf" srcId="{BF24DBB7-8498-804F-B4B9-483A41C60FCC}" destId="{31AC58A6-7BE9-FD44-8811-52EAFA38B229}" srcOrd="10" destOrd="0" presId="urn:microsoft.com/office/officeart/2005/8/layout/target3"/>
    <dgm:cxn modelId="{17C232E9-1FA4-964C-A7AB-579915503EFB}" type="presParOf" srcId="{BF24DBB7-8498-804F-B4B9-483A41C60FCC}" destId="{89161175-55A8-2145-A9A4-B8E2D0479398}" srcOrd="11" destOrd="0" presId="urn:microsoft.com/office/officeart/2005/8/layout/target3"/>
    <dgm:cxn modelId="{5B97E4C8-1537-234F-8E70-D2540F6B705A}" type="presParOf" srcId="{BF24DBB7-8498-804F-B4B9-483A41C60FCC}" destId="{63F4FB2E-DE68-5B43-8323-5DD8F1619F41}" srcOrd="12" destOrd="0" presId="urn:microsoft.com/office/officeart/2005/8/layout/target3"/>
    <dgm:cxn modelId="{3F1E3379-EA29-3144-A6AD-2C2F1C620292}" type="presParOf" srcId="{BF24DBB7-8498-804F-B4B9-483A41C60FCC}" destId="{52823588-BC07-2B4F-859A-B78C87D4EE32}" srcOrd="13" destOrd="0" presId="urn:microsoft.com/office/officeart/2005/8/layout/target3"/>
    <dgm:cxn modelId="{3DAE4876-A742-FB4E-81E6-7A0871F3B843}" type="presParOf" srcId="{BF24DBB7-8498-804F-B4B9-483A41C60FCC}" destId="{6244E39A-6B3C-D940-81E2-9B4491305D36}"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BCC33-C164-6E48-B6B0-AA7933AAC631}">
      <dsp:nvSpPr>
        <dsp:cNvPr id="0" name=""/>
        <dsp:cNvSpPr/>
      </dsp:nvSpPr>
      <dsp:spPr>
        <a:xfrm>
          <a:off x="1407911" y="2175669"/>
          <a:ext cx="528593" cy="1639669"/>
        </a:xfrm>
        <a:custGeom>
          <a:avLst/>
          <a:gdLst/>
          <a:ahLst/>
          <a:cxnLst/>
          <a:rect l="0" t="0" r="0" b="0"/>
          <a:pathLst>
            <a:path>
              <a:moveTo>
                <a:pt x="0" y="0"/>
              </a:moveTo>
              <a:lnTo>
                <a:pt x="264296" y="0"/>
              </a:lnTo>
              <a:lnTo>
                <a:pt x="264296" y="1639669"/>
              </a:lnTo>
              <a:lnTo>
                <a:pt x="528593" y="16396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629139" y="2952434"/>
        <a:ext cx="86138" cy="86138"/>
      </dsp:txXfrm>
    </dsp:sp>
    <dsp:sp modelId="{8031F193-6EEE-FD4A-A261-ED4723E67253}">
      <dsp:nvSpPr>
        <dsp:cNvPr id="0" name=""/>
        <dsp:cNvSpPr/>
      </dsp:nvSpPr>
      <dsp:spPr>
        <a:xfrm>
          <a:off x="1407911" y="2175669"/>
          <a:ext cx="528593" cy="630862"/>
        </a:xfrm>
        <a:custGeom>
          <a:avLst/>
          <a:gdLst/>
          <a:ahLst/>
          <a:cxnLst/>
          <a:rect l="0" t="0" r="0" b="0"/>
          <a:pathLst>
            <a:path>
              <a:moveTo>
                <a:pt x="0" y="0"/>
              </a:moveTo>
              <a:lnTo>
                <a:pt x="264296" y="0"/>
              </a:lnTo>
              <a:lnTo>
                <a:pt x="264296" y="630862"/>
              </a:lnTo>
              <a:lnTo>
                <a:pt x="528593" y="6308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1632" y="2470524"/>
        <a:ext cx="41152" cy="41152"/>
      </dsp:txXfrm>
    </dsp:sp>
    <dsp:sp modelId="{8197C9FE-A6C4-6648-855D-E385C9059152}">
      <dsp:nvSpPr>
        <dsp:cNvPr id="0" name=""/>
        <dsp:cNvSpPr/>
      </dsp:nvSpPr>
      <dsp:spPr>
        <a:xfrm>
          <a:off x="1407911" y="1927874"/>
          <a:ext cx="528593" cy="247794"/>
        </a:xfrm>
        <a:custGeom>
          <a:avLst/>
          <a:gdLst/>
          <a:ahLst/>
          <a:cxnLst/>
          <a:rect l="0" t="0" r="0" b="0"/>
          <a:pathLst>
            <a:path>
              <a:moveTo>
                <a:pt x="0" y="247794"/>
              </a:moveTo>
              <a:lnTo>
                <a:pt x="264296" y="247794"/>
              </a:lnTo>
              <a:lnTo>
                <a:pt x="264296" y="0"/>
              </a:lnTo>
              <a:lnTo>
                <a:pt x="52859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613" y="2037177"/>
        <a:ext cx="29189" cy="29189"/>
      </dsp:txXfrm>
    </dsp:sp>
    <dsp:sp modelId="{CE4F95B9-6C80-F14B-952C-E4C96AD5F6F0}">
      <dsp:nvSpPr>
        <dsp:cNvPr id="0" name=""/>
        <dsp:cNvSpPr/>
      </dsp:nvSpPr>
      <dsp:spPr>
        <a:xfrm>
          <a:off x="1407911" y="1011124"/>
          <a:ext cx="538847" cy="1164544"/>
        </a:xfrm>
        <a:custGeom>
          <a:avLst/>
          <a:gdLst/>
          <a:ahLst/>
          <a:cxnLst/>
          <a:rect l="0" t="0" r="0" b="0"/>
          <a:pathLst>
            <a:path>
              <a:moveTo>
                <a:pt x="0" y="1164544"/>
              </a:moveTo>
              <a:lnTo>
                <a:pt x="269423" y="1164544"/>
              </a:lnTo>
              <a:lnTo>
                <a:pt x="269423" y="0"/>
              </a:lnTo>
              <a:lnTo>
                <a:pt x="5388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45256" y="1561317"/>
        <a:ext cx="64158" cy="64158"/>
      </dsp:txXfrm>
    </dsp:sp>
    <dsp:sp modelId="{6B818A07-648D-0C45-9278-6859CE998C26}">
      <dsp:nvSpPr>
        <dsp:cNvPr id="0" name=""/>
        <dsp:cNvSpPr/>
      </dsp:nvSpPr>
      <dsp:spPr>
        <a:xfrm>
          <a:off x="1407911" y="283454"/>
          <a:ext cx="528593" cy="1892214"/>
        </a:xfrm>
        <a:custGeom>
          <a:avLst/>
          <a:gdLst/>
          <a:ahLst/>
          <a:cxnLst/>
          <a:rect l="0" t="0" r="0" b="0"/>
          <a:pathLst>
            <a:path>
              <a:moveTo>
                <a:pt x="0" y="1892214"/>
              </a:moveTo>
              <a:lnTo>
                <a:pt x="264296" y="1892214"/>
              </a:lnTo>
              <a:lnTo>
                <a:pt x="264296" y="0"/>
              </a:lnTo>
              <a:lnTo>
                <a:pt x="52859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623091" y="1180445"/>
        <a:ext cx="98232" cy="98232"/>
      </dsp:txXfrm>
    </dsp:sp>
    <dsp:sp modelId="{92AABC83-E6E0-2748-8EDD-5CB0D57CD77A}">
      <dsp:nvSpPr>
        <dsp:cNvPr id="0" name=""/>
        <dsp:cNvSpPr/>
      </dsp:nvSpPr>
      <dsp:spPr>
        <a:xfrm rot="16200000">
          <a:off x="-1115458" y="1772777"/>
          <a:ext cx="4240958" cy="8057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Suspected</a:t>
          </a:r>
          <a:br>
            <a:rPr lang="en-US" sz="3600" kern="1200" dirty="0"/>
          </a:br>
          <a:r>
            <a:rPr lang="en-US" sz="1600" i="1" kern="1200" dirty="0"/>
            <a:t>by Community Based Surveillance Focal Persons</a:t>
          </a:r>
        </a:p>
      </dsp:txBody>
      <dsp:txXfrm>
        <a:off x="-1115458" y="1772777"/>
        <a:ext cx="4240958" cy="805782"/>
      </dsp:txXfrm>
    </dsp:sp>
    <dsp:sp modelId="{5989E421-10A5-F14A-9E6B-B84DF96FA654}">
      <dsp:nvSpPr>
        <dsp:cNvPr id="0" name=""/>
        <dsp:cNvSpPr/>
      </dsp:nvSpPr>
      <dsp:spPr>
        <a:xfrm>
          <a:off x="1936504" y="2958"/>
          <a:ext cx="2642965" cy="560993"/>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Antigen only</a:t>
          </a:r>
          <a:br>
            <a:rPr lang="en-US" sz="2300" kern="1200" dirty="0"/>
          </a:br>
          <a:r>
            <a:rPr lang="en-US" sz="1100" i="1" kern="1200" dirty="0"/>
            <a:t>(Expected, Time bound)</a:t>
          </a:r>
        </a:p>
      </dsp:txBody>
      <dsp:txXfrm>
        <a:off x="1936504" y="2958"/>
        <a:ext cx="2642965" cy="560993"/>
      </dsp:txXfrm>
    </dsp:sp>
    <dsp:sp modelId="{AB19567B-FDCB-1244-9667-A0AD1B6CAA00}">
      <dsp:nvSpPr>
        <dsp:cNvPr id="0" name=""/>
        <dsp:cNvSpPr/>
      </dsp:nvSpPr>
      <dsp:spPr>
        <a:xfrm>
          <a:off x="1946759" y="732053"/>
          <a:ext cx="2642965" cy="55814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PCR only</a:t>
          </a:r>
          <a:br>
            <a:rPr lang="en-US" sz="2300" kern="1200" dirty="0"/>
          </a:br>
          <a:r>
            <a:rPr lang="en-US" sz="1100" i="1" kern="1200" dirty="0"/>
            <a:t>(Expected, Time bound)</a:t>
          </a:r>
        </a:p>
      </dsp:txBody>
      <dsp:txXfrm>
        <a:off x="1946759" y="732053"/>
        <a:ext cx="2642965" cy="558141"/>
      </dsp:txXfrm>
    </dsp:sp>
    <dsp:sp modelId="{EDE61C93-D9B2-E44A-9C15-7FAB089B3D6A}">
      <dsp:nvSpPr>
        <dsp:cNvPr id="0" name=""/>
        <dsp:cNvSpPr/>
      </dsp:nvSpPr>
      <dsp:spPr>
        <a:xfrm>
          <a:off x="1936504" y="1524983"/>
          <a:ext cx="2642965" cy="8057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Antigen followed by </a:t>
          </a:r>
          <a:br>
            <a:rPr lang="en-US" sz="2300" kern="1200" dirty="0"/>
          </a:br>
          <a:r>
            <a:rPr lang="en-US" sz="2300" kern="1200" dirty="0"/>
            <a:t>(PCR or antibody)</a:t>
          </a:r>
          <a:br>
            <a:rPr lang="en-US" sz="2300" kern="1200" dirty="0"/>
          </a:br>
          <a:r>
            <a:rPr lang="en-US" sz="1100" i="1" kern="1200" dirty="0"/>
            <a:t>(Expected)</a:t>
          </a:r>
        </a:p>
      </dsp:txBody>
      <dsp:txXfrm>
        <a:off x="1936504" y="1524983"/>
        <a:ext cx="2642965" cy="805782"/>
      </dsp:txXfrm>
    </dsp:sp>
    <dsp:sp modelId="{A25ADC60-194F-CD49-92FE-1971855296D2}">
      <dsp:nvSpPr>
        <dsp:cNvPr id="0" name=""/>
        <dsp:cNvSpPr/>
      </dsp:nvSpPr>
      <dsp:spPr>
        <a:xfrm>
          <a:off x="1936504" y="2532211"/>
          <a:ext cx="2642965" cy="548640"/>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No follow up testing</a:t>
          </a:r>
          <a:br>
            <a:rPr lang="en-US" sz="2300" kern="1200" dirty="0"/>
          </a:br>
          <a:r>
            <a:rPr lang="en-US" sz="1100" i="1" kern="1200" dirty="0"/>
            <a:t>(Unexpected)</a:t>
          </a:r>
        </a:p>
      </dsp:txBody>
      <dsp:txXfrm>
        <a:off x="1936504" y="2532211"/>
        <a:ext cx="2642965" cy="548640"/>
      </dsp:txXfrm>
    </dsp:sp>
    <dsp:sp modelId="{8A657CF9-7F04-B24F-9E0C-975649AD013E}">
      <dsp:nvSpPr>
        <dsp:cNvPr id="0" name=""/>
        <dsp:cNvSpPr/>
      </dsp:nvSpPr>
      <dsp:spPr>
        <a:xfrm>
          <a:off x="1936504" y="3282297"/>
          <a:ext cx="2642965" cy="1066081"/>
        </a:xfrm>
        <a:prstGeom prst="rect">
          <a:avLst/>
        </a:prstGeom>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i="1" kern="1200" dirty="0">
              <a:solidFill>
                <a:schemeClr val="tx1"/>
              </a:solidFill>
            </a:rPr>
            <a:t>Covariates include Demographics, Reporting Site, Travel History, Vaccination History, Urban/Rural and Source CRF anomalies</a:t>
          </a:r>
        </a:p>
      </dsp:txBody>
      <dsp:txXfrm>
        <a:off x="1936504" y="3282297"/>
        <a:ext cx="2642965" cy="1066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88009-8847-3840-B85E-31D5BCFAEC10}">
      <dsp:nvSpPr>
        <dsp:cNvPr id="0" name=""/>
        <dsp:cNvSpPr/>
      </dsp:nvSpPr>
      <dsp:spPr>
        <a:xfrm>
          <a:off x="1490804" y="2175669"/>
          <a:ext cx="534413" cy="1620539"/>
        </a:xfrm>
        <a:custGeom>
          <a:avLst/>
          <a:gdLst/>
          <a:ahLst/>
          <a:cxnLst/>
          <a:rect l="0" t="0" r="0" b="0"/>
          <a:pathLst>
            <a:path>
              <a:moveTo>
                <a:pt x="0" y="0"/>
              </a:moveTo>
              <a:lnTo>
                <a:pt x="267206" y="0"/>
              </a:lnTo>
              <a:lnTo>
                <a:pt x="267206" y="1620539"/>
              </a:lnTo>
              <a:lnTo>
                <a:pt x="534413" y="1620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715351" y="2943279"/>
        <a:ext cx="85319" cy="85319"/>
      </dsp:txXfrm>
    </dsp:sp>
    <dsp:sp modelId="{91A8166C-DEAF-6C4F-BA4D-17DDC30B173D}">
      <dsp:nvSpPr>
        <dsp:cNvPr id="0" name=""/>
        <dsp:cNvSpPr/>
      </dsp:nvSpPr>
      <dsp:spPr>
        <a:xfrm>
          <a:off x="1490804" y="2175669"/>
          <a:ext cx="534413" cy="590738"/>
        </a:xfrm>
        <a:custGeom>
          <a:avLst/>
          <a:gdLst/>
          <a:ahLst/>
          <a:cxnLst/>
          <a:rect l="0" t="0" r="0" b="0"/>
          <a:pathLst>
            <a:path>
              <a:moveTo>
                <a:pt x="0" y="0"/>
              </a:moveTo>
              <a:lnTo>
                <a:pt x="267206" y="0"/>
              </a:lnTo>
              <a:lnTo>
                <a:pt x="267206" y="590738"/>
              </a:lnTo>
              <a:lnTo>
                <a:pt x="534413" y="5907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38096" y="2451123"/>
        <a:ext cx="39829" cy="39829"/>
      </dsp:txXfrm>
    </dsp:sp>
    <dsp:sp modelId="{F980C51A-B2CC-1F49-88E7-55AD646FE29C}">
      <dsp:nvSpPr>
        <dsp:cNvPr id="0" name=""/>
        <dsp:cNvSpPr/>
      </dsp:nvSpPr>
      <dsp:spPr>
        <a:xfrm>
          <a:off x="1490804" y="1891203"/>
          <a:ext cx="534413" cy="284465"/>
        </a:xfrm>
        <a:custGeom>
          <a:avLst/>
          <a:gdLst/>
          <a:ahLst/>
          <a:cxnLst/>
          <a:rect l="0" t="0" r="0" b="0"/>
          <a:pathLst>
            <a:path>
              <a:moveTo>
                <a:pt x="0" y="284465"/>
              </a:moveTo>
              <a:lnTo>
                <a:pt x="267206" y="284465"/>
              </a:lnTo>
              <a:lnTo>
                <a:pt x="267206" y="0"/>
              </a:lnTo>
              <a:lnTo>
                <a:pt x="53441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2876" y="2018301"/>
        <a:ext cx="30270" cy="30270"/>
      </dsp:txXfrm>
    </dsp:sp>
    <dsp:sp modelId="{0614F72F-BDBF-4D4A-9D4E-A53F324FF073}">
      <dsp:nvSpPr>
        <dsp:cNvPr id="0" name=""/>
        <dsp:cNvSpPr/>
      </dsp:nvSpPr>
      <dsp:spPr>
        <a:xfrm>
          <a:off x="1490804" y="1019482"/>
          <a:ext cx="534413" cy="1156186"/>
        </a:xfrm>
        <a:custGeom>
          <a:avLst/>
          <a:gdLst/>
          <a:ahLst/>
          <a:cxnLst/>
          <a:rect l="0" t="0" r="0" b="0"/>
          <a:pathLst>
            <a:path>
              <a:moveTo>
                <a:pt x="0" y="1156186"/>
              </a:moveTo>
              <a:lnTo>
                <a:pt x="267206" y="1156186"/>
              </a:lnTo>
              <a:lnTo>
                <a:pt x="267206" y="0"/>
              </a:lnTo>
              <a:lnTo>
                <a:pt x="53441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6168" y="1565732"/>
        <a:ext cx="63686" cy="63686"/>
      </dsp:txXfrm>
    </dsp:sp>
    <dsp:sp modelId="{2B0569E7-C73D-AE48-B713-5A45BCD344E0}">
      <dsp:nvSpPr>
        <dsp:cNvPr id="0" name=""/>
        <dsp:cNvSpPr/>
      </dsp:nvSpPr>
      <dsp:spPr>
        <a:xfrm>
          <a:off x="1490804" y="274147"/>
          <a:ext cx="534413" cy="1901521"/>
        </a:xfrm>
        <a:custGeom>
          <a:avLst/>
          <a:gdLst/>
          <a:ahLst/>
          <a:cxnLst/>
          <a:rect l="0" t="0" r="0" b="0"/>
          <a:pathLst>
            <a:path>
              <a:moveTo>
                <a:pt x="0" y="1901521"/>
              </a:moveTo>
              <a:lnTo>
                <a:pt x="267206" y="1901521"/>
              </a:lnTo>
              <a:lnTo>
                <a:pt x="267206" y="0"/>
              </a:lnTo>
              <a:lnTo>
                <a:pt x="53441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08631" y="1175528"/>
        <a:ext cx="98759" cy="98759"/>
      </dsp:txXfrm>
    </dsp:sp>
    <dsp:sp modelId="{643C6E76-5E02-2541-AEFD-A6CDCBF1D7C9}">
      <dsp:nvSpPr>
        <dsp:cNvPr id="0" name=""/>
        <dsp:cNvSpPr/>
      </dsp:nvSpPr>
      <dsp:spPr>
        <a:xfrm rot="16200000">
          <a:off x="-1156268" y="1672424"/>
          <a:ext cx="4287655" cy="10064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Surveilled because at increased risk of exposure</a:t>
          </a:r>
        </a:p>
      </dsp:txBody>
      <dsp:txXfrm>
        <a:off x="-1156268" y="1672424"/>
        <a:ext cx="4287655" cy="1006489"/>
      </dsp:txXfrm>
    </dsp:sp>
    <dsp:sp modelId="{31446D68-7AF6-174F-A0BF-43554A9EBEA1}">
      <dsp:nvSpPr>
        <dsp:cNvPr id="0" name=""/>
        <dsp:cNvSpPr/>
      </dsp:nvSpPr>
      <dsp:spPr>
        <a:xfrm>
          <a:off x="2025217" y="3311"/>
          <a:ext cx="2672067" cy="54167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Antigen </a:t>
          </a:r>
          <a:r>
            <a:rPr lang="en-US" sz="2300" kern="1200" dirty="0"/>
            <a:t>only</a:t>
          </a:r>
          <a:br>
            <a:rPr lang="en-US" sz="2300" kern="1200" dirty="0"/>
          </a:br>
          <a:r>
            <a:rPr lang="en-US" sz="1100" i="1" kern="1200" dirty="0"/>
            <a:t>(Expected, Time bound)</a:t>
          </a:r>
        </a:p>
      </dsp:txBody>
      <dsp:txXfrm>
        <a:off x="2025217" y="3311"/>
        <a:ext cx="2672067" cy="541671"/>
      </dsp:txXfrm>
    </dsp:sp>
    <dsp:sp modelId="{90B65897-00A4-B84B-A7DE-D6E796AF4F8E}">
      <dsp:nvSpPr>
        <dsp:cNvPr id="0" name=""/>
        <dsp:cNvSpPr/>
      </dsp:nvSpPr>
      <dsp:spPr>
        <a:xfrm>
          <a:off x="2025217" y="748646"/>
          <a:ext cx="2672067" cy="54167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PCR only</a:t>
          </a:r>
          <a:br>
            <a:rPr lang="en-US" sz="2300" kern="1200" dirty="0"/>
          </a:br>
          <a:r>
            <a:rPr lang="en-US" sz="1100" i="1" kern="1200" dirty="0"/>
            <a:t>(Expected, Time bound)</a:t>
          </a:r>
        </a:p>
      </dsp:txBody>
      <dsp:txXfrm>
        <a:off x="2025217" y="748646"/>
        <a:ext cx="2672067" cy="541671"/>
      </dsp:txXfrm>
    </dsp:sp>
    <dsp:sp modelId="{92DF75C0-5C84-C040-AEBB-7223914F85B0}">
      <dsp:nvSpPr>
        <dsp:cNvPr id="0" name=""/>
        <dsp:cNvSpPr/>
      </dsp:nvSpPr>
      <dsp:spPr>
        <a:xfrm>
          <a:off x="2025217" y="1493982"/>
          <a:ext cx="2672067" cy="79444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Antigen followed by </a:t>
          </a:r>
          <a:br>
            <a:rPr lang="en-US" sz="2300" kern="1200" dirty="0"/>
          </a:br>
          <a:r>
            <a:rPr lang="en-US" sz="2300" kern="1200" dirty="0"/>
            <a:t>(PCR or antibody)</a:t>
          </a:r>
          <a:br>
            <a:rPr lang="en-US" sz="2300" kern="1200" dirty="0"/>
          </a:br>
          <a:r>
            <a:rPr lang="en-US" sz="1100" i="1" kern="1200" dirty="0"/>
            <a:t>(Expected)</a:t>
          </a:r>
        </a:p>
      </dsp:txBody>
      <dsp:txXfrm>
        <a:off x="2025217" y="1493982"/>
        <a:ext cx="2672067" cy="794443"/>
      </dsp:txXfrm>
    </dsp:sp>
    <dsp:sp modelId="{24C43610-5285-D84C-973C-D91CA235C3B7}">
      <dsp:nvSpPr>
        <dsp:cNvPr id="0" name=""/>
        <dsp:cNvSpPr/>
      </dsp:nvSpPr>
      <dsp:spPr>
        <a:xfrm>
          <a:off x="2025217" y="2492088"/>
          <a:ext cx="2672067" cy="548637"/>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No follow up testing</a:t>
          </a:r>
          <a:br>
            <a:rPr lang="en-US" sz="2400" kern="1200" dirty="0"/>
          </a:br>
          <a:r>
            <a:rPr lang="en-US" sz="1100" i="1" kern="1200" dirty="0"/>
            <a:t>(Unexpected)</a:t>
          </a:r>
        </a:p>
      </dsp:txBody>
      <dsp:txXfrm>
        <a:off x="2025217" y="2492088"/>
        <a:ext cx="2672067" cy="548637"/>
      </dsp:txXfrm>
    </dsp:sp>
    <dsp:sp modelId="{703DBD08-80CA-F340-AA44-755A65A7766E}">
      <dsp:nvSpPr>
        <dsp:cNvPr id="0" name=""/>
        <dsp:cNvSpPr/>
      </dsp:nvSpPr>
      <dsp:spPr>
        <a:xfrm>
          <a:off x="2025217" y="3244389"/>
          <a:ext cx="2672067" cy="1103637"/>
        </a:xfrm>
        <a:prstGeom prst="rect">
          <a:avLst/>
        </a:prstGeom>
        <a:gradFill rotWithShape="0">
          <a:gsLst>
            <a:gs pos="0">
              <a:schemeClr val="accent1">
                <a:lumMod val="856"/>
                <a:lumOff val="9914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i="1" kern="1200" dirty="0">
              <a:solidFill>
                <a:schemeClr val="tx1"/>
              </a:solidFill>
            </a:rPr>
            <a:t>Covariates include Demographics, Reporting Site, Travel History, Vaccination History, Urban/Rural and </a:t>
          </a:r>
          <a:br>
            <a:rPr lang="en-US" sz="1600" i="1" kern="1200" dirty="0">
              <a:solidFill>
                <a:schemeClr val="tx1"/>
              </a:solidFill>
            </a:rPr>
          </a:br>
          <a:r>
            <a:rPr lang="en-US" sz="1600" i="1" kern="1200" dirty="0">
              <a:solidFill>
                <a:schemeClr val="tx1"/>
              </a:solidFill>
            </a:rPr>
            <a:t>Source CRF anomalies</a:t>
          </a:r>
        </a:p>
      </dsp:txBody>
      <dsp:txXfrm>
        <a:off x="2025217" y="3244389"/>
        <a:ext cx="2672067" cy="1103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5041A-3E37-5B41-A6A3-FB79D915D34D}">
      <dsp:nvSpPr>
        <dsp:cNvPr id="0" name=""/>
        <dsp:cNvSpPr/>
      </dsp:nvSpPr>
      <dsp:spPr>
        <a:xfrm>
          <a:off x="0" y="0"/>
          <a:ext cx="8626931" cy="5850392"/>
        </a:xfrm>
        <a:prstGeom prst="roundRect">
          <a:avLst>
            <a:gd name="adj" fmla="val 8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4540554" numCol="1" spcCol="1270" anchor="t" anchorCtr="0">
          <a:noAutofit/>
        </a:bodyPr>
        <a:lstStyle/>
        <a:p>
          <a:pPr marL="0" lvl="0" indent="0" algn="l" defTabSz="2133600">
            <a:lnSpc>
              <a:spcPct val="90000"/>
            </a:lnSpc>
            <a:spcBef>
              <a:spcPct val="0"/>
            </a:spcBef>
            <a:spcAft>
              <a:spcPct val="35000"/>
            </a:spcAft>
            <a:buNone/>
          </a:pPr>
          <a:r>
            <a:rPr lang="en-US" sz="4800" kern="1200" dirty="0"/>
            <a:t>ATLAS Data Analysis Workbench</a:t>
          </a:r>
        </a:p>
      </dsp:txBody>
      <dsp:txXfrm>
        <a:off x="145649" y="145649"/>
        <a:ext cx="8335633" cy="5559094"/>
      </dsp:txXfrm>
    </dsp:sp>
    <dsp:sp modelId="{463C2AD3-3FAD-F344-B990-2F1986F7ADBD}">
      <dsp:nvSpPr>
        <dsp:cNvPr id="0" name=""/>
        <dsp:cNvSpPr/>
      </dsp:nvSpPr>
      <dsp:spPr>
        <a:xfrm>
          <a:off x="215673" y="1462598"/>
          <a:ext cx="1294039" cy="201564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Cohort and</a:t>
          </a:r>
          <a:br>
            <a:rPr lang="en-US" sz="1900" kern="1200" dirty="0"/>
          </a:br>
          <a:r>
            <a:rPr lang="en-US" sz="1900" kern="1200" dirty="0"/>
            <a:t>Analysis</a:t>
          </a:r>
          <a:br>
            <a:rPr lang="en-US" sz="1900" kern="1200" dirty="0"/>
          </a:br>
          <a:r>
            <a:rPr lang="en-US" sz="1900" kern="1200" dirty="0"/>
            <a:t>Definitions</a:t>
          </a:r>
        </a:p>
      </dsp:txBody>
      <dsp:txXfrm>
        <a:off x="255469" y="1502394"/>
        <a:ext cx="1214447" cy="1936050"/>
      </dsp:txXfrm>
    </dsp:sp>
    <dsp:sp modelId="{901E175F-324F-2E48-AA19-0732BD2F9AD3}">
      <dsp:nvSpPr>
        <dsp:cNvPr id="0" name=""/>
        <dsp:cNvSpPr/>
      </dsp:nvSpPr>
      <dsp:spPr>
        <a:xfrm>
          <a:off x="215673" y="3541931"/>
          <a:ext cx="1294039" cy="201564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Covariates</a:t>
          </a:r>
        </a:p>
      </dsp:txBody>
      <dsp:txXfrm>
        <a:off x="255469" y="3581727"/>
        <a:ext cx="1214447" cy="1936050"/>
      </dsp:txXfrm>
    </dsp:sp>
    <dsp:sp modelId="{9942597B-D9F1-4B4C-9094-4546E9B77C6C}">
      <dsp:nvSpPr>
        <dsp:cNvPr id="0" name=""/>
        <dsp:cNvSpPr/>
      </dsp:nvSpPr>
      <dsp:spPr>
        <a:xfrm>
          <a:off x="1725386" y="1478938"/>
          <a:ext cx="6685871" cy="4095274"/>
        </a:xfrm>
        <a:prstGeom prst="roundRect">
          <a:avLst>
            <a:gd name="adj" fmla="val 105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2600499" numCol="1" spcCol="1270" anchor="t" anchorCtr="0">
          <a:noAutofit/>
        </a:bodyPr>
        <a:lstStyle/>
        <a:p>
          <a:pPr marL="0" lvl="0" indent="0" algn="l" defTabSz="2133600">
            <a:lnSpc>
              <a:spcPct val="90000"/>
            </a:lnSpc>
            <a:spcBef>
              <a:spcPct val="0"/>
            </a:spcBef>
            <a:spcAft>
              <a:spcPct val="35000"/>
            </a:spcAft>
            <a:buNone/>
          </a:pPr>
          <a:r>
            <a:rPr lang="en-US" sz="4800" kern="1200" dirty="0"/>
            <a:t>Exposure Occurrence</a:t>
          </a:r>
        </a:p>
      </dsp:txBody>
      <dsp:txXfrm>
        <a:off x="1851330" y="1604882"/>
        <a:ext cx="6433983" cy="3843386"/>
      </dsp:txXfrm>
    </dsp:sp>
    <dsp:sp modelId="{6AF36CAC-BDBA-B64F-8B3B-6B305FEBB856}">
      <dsp:nvSpPr>
        <dsp:cNvPr id="0" name=""/>
        <dsp:cNvSpPr/>
      </dsp:nvSpPr>
      <dsp:spPr>
        <a:xfrm>
          <a:off x="1892532" y="2895944"/>
          <a:ext cx="1337174" cy="1145197"/>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Ingestion Geocoding</a:t>
          </a:r>
        </a:p>
      </dsp:txBody>
      <dsp:txXfrm>
        <a:off x="1927751" y="2931163"/>
        <a:ext cx="1266736" cy="1074759"/>
      </dsp:txXfrm>
    </dsp:sp>
    <dsp:sp modelId="{771116A3-45C4-FD4A-9F61-2E419E6E6A37}">
      <dsp:nvSpPr>
        <dsp:cNvPr id="0" name=""/>
        <dsp:cNvSpPr/>
      </dsp:nvSpPr>
      <dsp:spPr>
        <a:xfrm>
          <a:off x="1892532" y="4104073"/>
          <a:ext cx="1337174" cy="1145197"/>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Inventory</a:t>
          </a:r>
          <a:br>
            <a:rPr lang="en-US" sz="1900" kern="1200" dirty="0"/>
          </a:br>
          <a:r>
            <a:rPr lang="en-US" sz="1200" kern="1200" dirty="0"/>
            <a:t>Climate</a:t>
          </a:r>
          <a:br>
            <a:rPr lang="en-US" sz="1200" kern="1200" dirty="0"/>
          </a:br>
          <a:r>
            <a:rPr lang="en-US" sz="1200" kern="1200" dirty="0"/>
            <a:t>Toxins</a:t>
          </a:r>
          <a:br>
            <a:rPr lang="en-US" sz="1200" kern="1200" dirty="0"/>
          </a:br>
          <a:r>
            <a:rPr lang="en-US" sz="1200" kern="1200" dirty="0"/>
            <a:t>Biological Agents</a:t>
          </a:r>
          <a:br>
            <a:rPr lang="en-US" sz="1200" kern="1200" dirty="0"/>
          </a:br>
          <a:r>
            <a:rPr lang="en-US" sz="1200" kern="1200" dirty="0"/>
            <a:t>Diet</a:t>
          </a:r>
          <a:br>
            <a:rPr lang="en-US" sz="1200" kern="1200" dirty="0"/>
          </a:br>
          <a:r>
            <a:rPr lang="en-US" sz="1200" kern="1200" dirty="0"/>
            <a:t>Social Factors</a:t>
          </a:r>
        </a:p>
      </dsp:txBody>
      <dsp:txXfrm>
        <a:off x="1927751" y="4139292"/>
        <a:ext cx="1266736" cy="1074759"/>
      </dsp:txXfrm>
    </dsp:sp>
    <dsp:sp modelId="{A74481DA-D4AF-B440-8714-23ADB31CA3C1}">
      <dsp:nvSpPr>
        <dsp:cNvPr id="0" name=""/>
        <dsp:cNvSpPr/>
      </dsp:nvSpPr>
      <dsp:spPr>
        <a:xfrm>
          <a:off x="3407637" y="2925196"/>
          <a:ext cx="4787946" cy="2340156"/>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320889" numCol="1" spcCol="1270" anchor="t" anchorCtr="0">
          <a:noAutofit/>
        </a:bodyPr>
        <a:lstStyle/>
        <a:p>
          <a:pPr marL="0" lvl="0" indent="0" algn="l" defTabSz="2133600">
            <a:lnSpc>
              <a:spcPct val="90000"/>
            </a:lnSpc>
            <a:spcBef>
              <a:spcPct val="0"/>
            </a:spcBef>
            <a:spcAft>
              <a:spcPct val="35000"/>
            </a:spcAft>
            <a:buNone/>
          </a:pPr>
          <a:r>
            <a:rPr lang="en-US" sz="4800" kern="1200" dirty="0"/>
            <a:t>OMOP CDM</a:t>
          </a:r>
        </a:p>
      </dsp:txBody>
      <dsp:txXfrm>
        <a:off x="3479605" y="2997164"/>
        <a:ext cx="4644010" cy="2196220"/>
      </dsp:txXfrm>
    </dsp:sp>
    <dsp:sp modelId="{CF7EAC20-4AA4-1346-912A-9A5B4A6AD996}">
      <dsp:nvSpPr>
        <dsp:cNvPr id="0" name=""/>
        <dsp:cNvSpPr/>
      </dsp:nvSpPr>
      <dsp:spPr>
        <a:xfrm>
          <a:off x="3527336" y="3978266"/>
          <a:ext cx="2240960" cy="105307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Occurrences</a:t>
          </a:r>
          <a:br>
            <a:rPr lang="en-US" sz="1900" kern="1200" dirty="0"/>
          </a:br>
          <a:r>
            <a:rPr lang="en-US" sz="1900" kern="1200" dirty="0"/>
            <a:t>Person</a:t>
          </a:r>
        </a:p>
      </dsp:txBody>
      <dsp:txXfrm>
        <a:off x="3559722" y="4010652"/>
        <a:ext cx="2176188" cy="988298"/>
      </dsp:txXfrm>
    </dsp:sp>
    <dsp:sp modelId="{B402E27C-3DDC-EB46-8DCC-5555FC13D9DC}">
      <dsp:nvSpPr>
        <dsp:cNvPr id="0" name=""/>
        <dsp:cNvSpPr/>
      </dsp:nvSpPr>
      <dsp:spPr>
        <a:xfrm>
          <a:off x="5832050" y="3978266"/>
          <a:ext cx="2240960" cy="105307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Location History</a:t>
          </a:r>
          <a:br>
            <a:rPr lang="en-US" sz="1900" kern="1200"/>
          </a:br>
          <a:r>
            <a:rPr lang="en-US" sz="1900" kern="1200"/>
            <a:t>Location</a:t>
          </a:r>
        </a:p>
      </dsp:txBody>
      <dsp:txXfrm>
        <a:off x="5864436" y="4010652"/>
        <a:ext cx="2176188" cy="988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600F3-9B2B-9841-9B4E-37FAFD7A33A5}">
      <dsp:nvSpPr>
        <dsp:cNvPr id="0" name=""/>
        <dsp:cNvSpPr/>
      </dsp:nvSpPr>
      <dsp:spPr>
        <a:xfrm>
          <a:off x="3208890" y="35894"/>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2. Conduct study analyses with synthetic data</a:t>
          </a:r>
        </a:p>
      </dsp:txBody>
      <dsp:txXfrm>
        <a:off x="3208890" y="35894"/>
        <a:ext cx="1213042" cy="1213042"/>
      </dsp:txXfrm>
    </dsp:sp>
    <dsp:sp modelId="{91BA5798-DFBF-C645-A64C-332AE4D24A19}">
      <dsp:nvSpPr>
        <dsp:cNvPr id="0" name=""/>
        <dsp:cNvSpPr/>
      </dsp:nvSpPr>
      <dsp:spPr>
        <a:xfrm>
          <a:off x="354031" y="639"/>
          <a:ext cx="4549737" cy="4549737"/>
        </a:xfrm>
        <a:prstGeom prst="circularArrow">
          <a:avLst>
            <a:gd name="adj1" fmla="val 5199"/>
            <a:gd name="adj2" fmla="val 335832"/>
            <a:gd name="adj3" fmla="val 21293570"/>
            <a:gd name="adj4" fmla="val 19765951"/>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FEB63-2EC3-9344-BC7D-1F20F6DF132B}">
      <dsp:nvSpPr>
        <dsp:cNvPr id="0" name=""/>
        <dsp:cNvSpPr/>
      </dsp:nvSpPr>
      <dsp:spPr>
        <a:xfrm>
          <a:off x="3942194" y="2292773"/>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3. Tweak the analyses and/or the synthetic data and run again</a:t>
          </a:r>
        </a:p>
      </dsp:txBody>
      <dsp:txXfrm>
        <a:off x="3942194" y="2292773"/>
        <a:ext cx="1213042" cy="1213042"/>
      </dsp:txXfrm>
    </dsp:sp>
    <dsp:sp modelId="{2C4244F6-E095-664A-9FBB-C9ED919CE2B7}">
      <dsp:nvSpPr>
        <dsp:cNvPr id="0" name=""/>
        <dsp:cNvSpPr/>
      </dsp:nvSpPr>
      <dsp:spPr>
        <a:xfrm>
          <a:off x="354031" y="639"/>
          <a:ext cx="4549737" cy="4549737"/>
        </a:xfrm>
        <a:prstGeom prst="circularArrow">
          <a:avLst>
            <a:gd name="adj1" fmla="val 5199"/>
            <a:gd name="adj2" fmla="val 335832"/>
            <a:gd name="adj3" fmla="val 4015038"/>
            <a:gd name="adj4" fmla="val 2253120"/>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ACE7B-987C-F049-90DF-4493E7966C94}">
      <dsp:nvSpPr>
        <dsp:cNvPr id="0" name=""/>
        <dsp:cNvSpPr/>
      </dsp:nvSpPr>
      <dsp:spPr>
        <a:xfrm>
          <a:off x="2022378" y="3687600"/>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4. Conduct sensitivity analyses using the definitions with MoH data</a:t>
          </a:r>
        </a:p>
      </dsp:txBody>
      <dsp:txXfrm>
        <a:off x="2022378" y="3687600"/>
        <a:ext cx="1213042" cy="1213042"/>
      </dsp:txXfrm>
    </dsp:sp>
    <dsp:sp modelId="{07D24DFF-8875-A64A-A990-CCC71F1B7826}">
      <dsp:nvSpPr>
        <dsp:cNvPr id="0" name=""/>
        <dsp:cNvSpPr/>
      </dsp:nvSpPr>
      <dsp:spPr>
        <a:xfrm>
          <a:off x="354031" y="639"/>
          <a:ext cx="4549737" cy="4549737"/>
        </a:xfrm>
        <a:prstGeom prst="circularArrow">
          <a:avLst>
            <a:gd name="adj1" fmla="val 5199"/>
            <a:gd name="adj2" fmla="val 335832"/>
            <a:gd name="adj3" fmla="val 8211047"/>
            <a:gd name="adj4" fmla="val 6449129"/>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E33E3-9C4B-1A4C-ADA5-51252B6488D0}">
      <dsp:nvSpPr>
        <dsp:cNvPr id="0" name=""/>
        <dsp:cNvSpPr/>
      </dsp:nvSpPr>
      <dsp:spPr>
        <a:xfrm>
          <a:off x="102563" y="2292773"/>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5. Modify the  definitions based on the sensitivity analyses</a:t>
          </a:r>
        </a:p>
      </dsp:txBody>
      <dsp:txXfrm>
        <a:off x="102563" y="2292773"/>
        <a:ext cx="1213042" cy="1213042"/>
      </dsp:txXfrm>
    </dsp:sp>
    <dsp:sp modelId="{C38F8177-DF7F-9B46-94DF-70D3AFE29CB7}">
      <dsp:nvSpPr>
        <dsp:cNvPr id="0" name=""/>
        <dsp:cNvSpPr/>
      </dsp:nvSpPr>
      <dsp:spPr>
        <a:xfrm>
          <a:off x="349788" y="-114032"/>
          <a:ext cx="4549737" cy="4549737"/>
        </a:xfrm>
        <a:prstGeom prst="circularArrow">
          <a:avLst>
            <a:gd name="adj1" fmla="val 5199"/>
            <a:gd name="adj2" fmla="val 335832"/>
            <a:gd name="adj3" fmla="val 12075489"/>
            <a:gd name="adj4" fmla="val 10575148"/>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5C1E5-53D1-B344-8DCE-3B90E778D400}">
      <dsp:nvSpPr>
        <dsp:cNvPr id="0" name=""/>
        <dsp:cNvSpPr/>
      </dsp:nvSpPr>
      <dsp:spPr>
        <a:xfrm>
          <a:off x="755914" y="35905"/>
          <a:ext cx="1180484"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1. Specify study using </a:t>
          </a:r>
          <a:br>
            <a:rPr lang="en-US" sz="1450" kern="1200" dirty="0"/>
          </a:br>
          <a:r>
            <a:rPr lang="en-US" sz="1450" kern="1200" dirty="0"/>
            <a:t>the ATLAS </a:t>
          </a:r>
          <a:br>
            <a:rPr lang="en-US" sz="1450" kern="1200" dirty="0"/>
          </a:br>
          <a:r>
            <a:rPr lang="en-US" sz="1450" kern="1200" dirty="0"/>
            <a:t>data analysis workbench</a:t>
          </a:r>
        </a:p>
      </dsp:txBody>
      <dsp:txXfrm>
        <a:off x="755914" y="35905"/>
        <a:ext cx="1180484" cy="1213042"/>
      </dsp:txXfrm>
    </dsp:sp>
    <dsp:sp modelId="{02797D2A-6D2B-DA46-82D5-37FA0E2E29AB}">
      <dsp:nvSpPr>
        <dsp:cNvPr id="0" name=""/>
        <dsp:cNvSpPr/>
      </dsp:nvSpPr>
      <dsp:spPr>
        <a:xfrm>
          <a:off x="261254" y="-29653"/>
          <a:ext cx="4549737" cy="4549737"/>
        </a:xfrm>
        <a:prstGeom prst="circularArrow">
          <a:avLst>
            <a:gd name="adj1" fmla="val 5199"/>
            <a:gd name="adj2" fmla="val 335832"/>
            <a:gd name="adj3" fmla="val 17032252"/>
            <a:gd name="adj4" fmla="val 15163000"/>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600F3-9B2B-9841-9B4E-37FAFD7A33A5}">
      <dsp:nvSpPr>
        <dsp:cNvPr id="0" name=""/>
        <dsp:cNvSpPr/>
      </dsp:nvSpPr>
      <dsp:spPr>
        <a:xfrm>
          <a:off x="3208890" y="35894"/>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2. Conduct study analyses with synthetic data</a:t>
          </a:r>
        </a:p>
      </dsp:txBody>
      <dsp:txXfrm>
        <a:off x="3208890" y="35894"/>
        <a:ext cx="1213042" cy="1213042"/>
      </dsp:txXfrm>
    </dsp:sp>
    <dsp:sp modelId="{91BA5798-DFBF-C645-A64C-332AE4D24A19}">
      <dsp:nvSpPr>
        <dsp:cNvPr id="0" name=""/>
        <dsp:cNvSpPr/>
      </dsp:nvSpPr>
      <dsp:spPr>
        <a:xfrm>
          <a:off x="354031" y="639"/>
          <a:ext cx="4549737" cy="4549737"/>
        </a:xfrm>
        <a:prstGeom prst="circularArrow">
          <a:avLst>
            <a:gd name="adj1" fmla="val 5199"/>
            <a:gd name="adj2" fmla="val 335832"/>
            <a:gd name="adj3" fmla="val 21293570"/>
            <a:gd name="adj4" fmla="val 19765951"/>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FEB63-2EC3-9344-BC7D-1F20F6DF132B}">
      <dsp:nvSpPr>
        <dsp:cNvPr id="0" name=""/>
        <dsp:cNvSpPr/>
      </dsp:nvSpPr>
      <dsp:spPr>
        <a:xfrm>
          <a:off x="3942194" y="2292773"/>
          <a:ext cx="1213042" cy="1213042"/>
        </a:xfrm>
        <a:prstGeom prst="rect">
          <a:avLst/>
        </a:prstGeom>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3. Tweak the analyses and/or the synthetic data and run again</a:t>
          </a:r>
        </a:p>
      </dsp:txBody>
      <dsp:txXfrm>
        <a:off x="3942194" y="2292773"/>
        <a:ext cx="1213042" cy="1213042"/>
      </dsp:txXfrm>
    </dsp:sp>
    <dsp:sp modelId="{2C4244F6-E095-664A-9FBB-C9ED919CE2B7}">
      <dsp:nvSpPr>
        <dsp:cNvPr id="0" name=""/>
        <dsp:cNvSpPr/>
      </dsp:nvSpPr>
      <dsp:spPr>
        <a:xfrm>
          <a:off x="354031" y="639"/>
          <a:ext cx="4549737" cy="4549737"/>
        </a:xfrm>
        <a:prstGeom prst="circularArrow">
          <a:avLst>
            <a:gd name="adj1" fmla="val 5199"/>
            <a:gd name="adj2" fmla="val 335832"/>
            <a:gd name="adj3" fmla="val 4015038"/>
            <a:gd name="adj4" fmla="val 2253120"/>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ACE7B-987C-F049-90DF-4493E7966C94}">
      <dsp:nvSpPr>
        <dsp:cNvPr id="0" name=""/>
        <dsp:cNvSpPr/>
      </dsp:nvSpPr>
      <dsp:spPr>
        <a:xfrm>
          <a:off x="2022378" y="3687600"/>
          <a:ext cx="1213042" cy="1213042"/>
        </a:xfrm>
        <a:prstGeom prst="rect">
          <a:avLst/>
        </a:prstGeom>
        <a:gradFill rotWithShape="0">
          <a:gsLst>
            <a:gs pos="0">
              <a:schemeClr val="accent1">
                <a:lumMod val="5000"/>
                <a:lumOff val="95000"/>
                <a:alpha val="7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4. Conduct sensitivity analyses using the definitions with MoH data</a:t>
          </a:r>
        </a:p>
      </dsp:txBody>
      <dsp:txXfrm>
        <a:off x="2022378" y="3687600"/>
        <a:ext cx="1213042" cy="1213042"/>
      </dsp:txXfrm>
    </dsp:sp>
    <dsp:sp modelId="{07D24DFF-8875-A64A-A990-CCC71F1B7826}">
      <dsp:nvSpPr>
        <dsp:cNvPr id="0" name=""/>
        <dsp:cNvSpPr/>
      </dsp:nvSpPr>
      <dsp:spPr>
        <a:xfrm>
          <a:off x="354031" y="639"/>
          <a:ext cx="4549737" cy="4549737"/>
        </a:xfrm>
        <a:prstGeom prst="circularArrow">
          <a:avLst>
            <a:gd name="adj1" fmla="val 5199"/>
            <a:gd name="adj2" fmla="val 335832"/>
            <a:gd name="adj3" fmla="val 8211047"/>
            <a:gd name="adj4" fmla="val 6449129"/>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E33E3-9C4B-1A4C-ADA5-51252B6488D0}">
      <dsp:nvSpPr>
        <dsp:cNvPr id="0" name=""/>
        <dsp:cNvSpPr/>
      </dsp:nvSpPr>
      <dsp:spPr>
        <a:xfrm>
          <a:off x="102563" y="2292773"/>
          <a:ext cx="1213042"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5. Modify the  definitions based on the sensitivity analyses</a:t>
          </a:r>
        </a:p>
      </dsp:txBody>
      <dsp:txXfrm>
        <a:off x="102563" y="2292773"/>
        <a:ext cx="1213042" cy="1213042"/>
      </dsp:txXfrm>
    </dsp:sp>
    <dsp:sp modelId="{C38F8177-DF7F-9B46-94DF-70D3AFE29CB7}">
      <dsp:nvSpPr>
        <dsp:cNvPr id="0" name=""/>
        <dsp:cNvSpPr/>
      </dsp:nvSpPr>
      <dsp:spPr>
        <a:xfrm>
          <a:off x="349788" y="-114032"/>
          <a:ext cx="4549737" cy="4549737"/>
        </a:xfrm>
        <a:prstGeom prst="circularArrow">
          <a:avLst>
            <a:gd name="adj1" fmla="val 5199"/>
            <a:gd name="adj2" fmla="val 335832"/>
            <a:gd name="adj3" fmla="val 12075489"/>
            <a:gd name="adj4" fmla="val 10575148"/>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5C1E5-53D1-B344-8DCE-3B90E778D400}">
      <dsp:nvSpPr>
        <dsp:cNvPr id="0" name=""/>
        <dsp:cNvSpPr/>
      </dsp:nvSpPr>
      <dsp:spPr>
        <a:xfrm>
          <a:off x="787999" y="35905"/>
          <a:ext cx="1116314" cy="121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44525">
            <a:lnSpc>
              <a:spcPct val="90000"/>
            </a:lnSpc>
            <a:spcBef>
              <a:spcPct val="0"/>
            </a:spcBef>
            <a:spcAft>
              <a:spcPct val="35000"/>
            </a:spcAft>
            <a:buNone/>
          </a:pPr>
          <a:r>
            <a:rPr lang="en-US" sz="1450" kern="1200" dirty="0"/>
            <a:t>1. Specify study using the ATLAS data analysis workbench</a:t>
          </a:r>
        </a:p>
      </dsp:txBody>
      <dsp:txXfrm>
        <a:off x="787999" y="35905"/>
        <a:ext cx="1116314" cy="1213042"/>
      </dsp:txXfrm>
    </dsp:sp>
    <dsp:sp modelId="{02797D2A-6D2B-DA46-82D5-37FA0E2E29AB}">
      <dsp:nvSpPr>
        <dsp:cNvPr id="0" name=""/>
        <dsp:cNvSpPr/>
      </dsp:nvSpPr>
      <dsp:spPr>
        <a:xfrm>
          <a:off x="263259" y="-28946"/>
          <a:ext cx="4549737" cy="4549737"/>
        </a:xfrm>
        <a:prstGeom prst="circularArrow">
          <a:avLst>
            <a:gd name="adj1" fmla="val 5199"/>
            <a:gd name="adj2" fmla="val 335832"/>
            <a:gd name="adj3" fmla="val 17028632"/>
            <a:gd name="adj4" fmla="val 15102028"/>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20D70-E87D-784C-9A55-7CD3FF93E1B0}">
      <dsp:nvSpPr>
        <dsp:cNvPr id="0" name=""/>
        <dsp:cNvSpPr/>
      </dsp:nvSpPr>
      <dsp:spPr>
        <a:xfrm>
          <a:off x="0" y="449137"/>
          <a:ext cx="3453063" cy="3453063"/>
        </a:xfrm>
        <a:prstGeom prst="pie">
          <a:avLst>
            <a:gd name="adj1" fmla="val 5400000"/>
            <a:gd name="adj2" fmla="val 1620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133F2-1D6C-E74F-8424-36EE229478F4}">
      <dsp:nvSpPr>
        <dsp:cNvPr id="0" name=""/>
        <dsp:cNvSpPr/>
      </dsp:nvSpPr>
      <dsp:spPr>
        <a:xfrm>
          <a:off x="1726531" y="449137"/>
          <a:ext cx="4028573" cy="3453063"/>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Cohort Definition</a:t>
          </a:r>
        </a:p>
      </dsp:txBody>
      <dsp:txXfrm>
        <a:off x="1726531" y="449137"/>
        <a:ext cx="2014286" cy="1035921"/>
      </dsp:txXfrm>
    </dsp:sp>
    <dsp:sp modelId="{310FBFCE-E520-B142-9524-A376288A1DF8}">
      <dsp:nvSpPr>
        <dsp:cNvPr id="0" name=""/>
        <dsp:cNvSpPr/>
      </dsp:nvSpPr>
      <dsp:spPr>
        <a:xfrm>
          <a:off x="604287" y="1485058"/>
          <a:ext cx="2244488" cy="2244488"/>
        </a:xfrm>
        <a:prstGeom prst="pie">
          <a:avLst>
            <a:gd name="adj1" fmla="val 5400000"/>
            <a:gd name="adj2" fmla="val 1620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C59D5-3F78-D242-A693-0AA3C83773C7}">
      <dsp:nvSpPr>
        <dsp:cNvPr id="0" name=""/>
        <dsp:cNvSpPr/>
      </dsp:nvSpPr>
      <dsp:spPr>
        <a:xfrm>
          <a:off x="1726531" y="1485058"/>
          <a:ext cx="4028573" cy="2244488"/>
        </a:xfrm>
        <a:prstGeom prst="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Update #1</a:t>
          </a:r>
        </a:p>
      </dsp:txBody>
      <dsp:txXfrm>
        <a:off x="1726531" y="1485058"/>
        <a:ext cx="2014286" cy="1035917"/>
      </dsp:txXfrm>
    </dsp:sp>
    <dsp:sp modelId="{1ECD2713-F0B3-7047-99DC-24E6865A3C88}">
      <dsp:nvSpPr>
        <dsp:cNvPr id="0" name=""/>
        <dsp:cNvSpPr/>
      </dsp:nvSpPr>
      <dsp:spPr>
        <a:xfrm>
          <a:off x="1208572" y="2520976"/>
          <a:ext cx="1035917" cy="1035917"/>
        </a:xfrm>
        <a:prstGeom prst="pie">
          <a:avLst>
            <a:gd name="adj1" fmla="val 5400000"/>
            <a:gd name="adj2" fmla="val 1620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450ECF-E6D1-6B4C-B538-F70D1799AB3D}">
      <dsp:nvSpPr>
        <dsp:cNvPr id="0" name=""/>
        <dsp:cNvSpPr/>
      </dsp:nvSpPr>
      <dsp:spPr>
        <a:xfrm>
          <a:off x="1726531" y="2520976"/>
          <a:ext cx="4028573" cy="1035917"/>
        </a:xfrm>
        <a:prstGeom prst="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Update #n</a:t>
          </a:r>
        </a:p>
      </dsp:txBody>
      <dsp:txXfrm>
        <a:off x="1726531" y="2520976"/>
        <a:ext cx="2014286" cy="1035917"/>
      </dsp:txXfrm>
    </dsp:sp>
    <dsp:sp modelId="{31AC58A6-7BE9-FD44-8811-52EAFA38B229}">
      <dsp:nvSpPr>
        <dsp:cNvPr id="0" name=""/>
        <dsp:cNvSpPr/>
      </dsp:nvSpPr>
      <dsp:spPr>
        <a:xfrm>
          <a:off x="3740818" y="449137"/>
          <a:ext cx="2014286" cy="10359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Feature 1</a:t>
          </a:r>
        </a:p>
        <a:p>
          <a:pPr marL="228600" lvl="1" indent="-228600" algn="l" defTabSz="1200150">
            <a:lnSpc>
              <a:spcPct val="90000"/>
            </a:lnSpc>
            <a:spcBef>
              <a:spcPct val="0"/>
            </a:spcBef>
            <a:spcAft>
              <a:spcPct val="15000"/>
            </a:spcAft>
            <a:buChar char="•"/>
          </a:pPr>
          <a:r>
            <a:rPr lang="en-US" sz="2700" kern="1200" dirty="0"/>
            <a:t>Feature n</a:t>
          </a:r>
        </a:p>
      </dsp:txBody>
      <dsp:txXfrm>
        <a:off x="3740818" y="449137"/>
        <a:ext cx="2014286" cy="1035921"/>
      </dsp:txXfrm>
    </dsp:sp>
    <dsp:sp modelId="{63F4FB2E-DE68-5B43-8323-5DD8F1619F41}">
      <dsp:nvSpPr>
        <dsp:cNvPr id="0" name=""/>
        <dsp:cNvSpPr/>
      </dsp:nvSpPr>
      <dsp:spPr>
        <a:xfrm>
          <a:off x="3740818" y="1485058"/>
          <a:ext cx="2014286" cy="10359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Feature 1</a:t>
          </a:r>
        </a:p>
        <a:p>
          <a:pPr marL="228600" lvl="1" indent="-228600" algn="l" defTabSz="1200150">
            <a:lnSpc>
              <a:spcPct val="90000"/>
            </a:lnSpc>
            <a:spcBef>
              <a:spcPct val="0"/>
            </a:spcBef>
            <a:spcAft>
              <a:spcPct val="15000"/>
            </a:spcAft>
            <a:buChar char="•"/>
          </a:pPr>
          <a:r>
            <a:rPr lang="en-US" sz="2700" kern="1200" dirty="0"/>
            <a:t>Feature n</a:t>
          </a:r>
        </a:p>
      </dsp:txBody>
      <dsp:txXfrm>
        <a:off x="3740818" y="1485058"/>
        <a:ext cx="2014286" cy="1035917"/>
      </dsp:txXfrm>
    </dsp:sp>
    <dsp:sp modelId="{6244E39A-6B3C-D940-81E2-9B4491305D36}">
      <dsp:nvSpPr>
        <dsp:cNvPr id="0" name=""/>
        <dsp:cNvSpPr/>
      </dsp:nvSpPr>
      <dsp:spPr>
        <a:xfrm>
          <a:off x="3740818" y="2520976"/>
          <a:ext cx="2014286" cy="10359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Feature 1</a:t>
          </a:r>
        </a:p>
        <a:p>
          <a:pPr marL="228600" lvl="1" indent="-228600" algn="l" defTabSz="1200150">
            <a:lnSpc>
              <a:spcPct val="90000"/>
            </a:lnSpc>
            <a:spcBef>
              <a:spcPct val="0"/>
            </a:spcBef>
            <a:spcAft>
              <a:spcPct val="15000"/>
            </a:spcAft>
            <a:buChar char="•"/>
          </a:pPr>
          <a:r>
            <a:rPr lang="en-US" sz="2700" kern="1200" dirty="0"/>
            <a:t>Feature n</a:t>
          </a:r>
        </a:p>
      </dsp:txBody>
      <dsp:txXfrm>
        <a:off x="3740818" y="2520976"/>
        <a:ext cx="2014286" cy="1035917"/>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3.360"/>
    </inkml:context>
    <inkml:brush xml:id="br0">
      <inkml:brushProperty name="width" value="0.1" units="cm"/>
      <inkml:brushProperty name="height" value="0.1" units="cm"/>
      <inkml:brushProperty name="color" value="#FFFFFF"/>
    </inkml:brush>
  </inkml:definitions>
  <inkml:trace contextRef="#ctx0" brushRef="#br0">669 158 24575,'-82'-4'0,"0"0"0,1 0 0,-1 0 0,7 0 0,-22-1 0,-17-1 0,58 1 0,129 3 0,-4 1 0,-3-4 0,-23 5 0,-2-3 0,16 1 0,-14 1 0,0-1 0,-13 0 0,-4 1 0,-9 0 0,-5 1 0,4 0 0,75-4 0,-10 1 0,8 0-631,-23-1 1,1-1 0,3 1 630,18 0 0,5 1 0,-5-1 0,-16-2 0,-4 0 0,1 1 0,6 2 0,0 1 0,-4 0-102,12-4 0,-5 1 102,-9 3 0,-9 0 0,2-1 0,-24 0 0,-26 3 0,-63 0 0,-3 2 0,-10 0 0,-29-1 0,-8-1 35,32 1 0,-1 1 0,-2 0-35,-7-1 0,-2 1 0,4-1 0,-13-1 0,5 1 98,5 1 0,5 0-98,-22-4 0,53 1 0,5-4 0,14 0 0,-21-1 1784,6-4-1784,6 5 2,14 0 1,12 3-1,6 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51.663"/>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55.353"/>
    </inkml:context>
    <inkml:brush xml:id="br0">
      <inkml:brushProperty name="width" value="0.1" units="cm"/>
      <inkml:brushProperty name="height" value="0.1" units="cm"/>
      <inkml:brushProperty name="color" value="#FFFFFF"/>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5:09.754"/>
    </inkml:context>
    <inkml:brush xml:id="br0">
      <inkml:brushProperty name="width" value="0.2" units="cm"/>
      <inkml:brushProperty name="height" value="0.2" units="cm"/>
      <inkml:brushProperty name="color" value="#FFFFFF"/>
    </inkml:brush>
  </inkml:definitions>
  <inkml:trace contextRef="#ctx0" brushRef="#br0">1 69 24575,'58'6'0,"-17"-1"0,-12-2 0,-24-5 0,-34-33 0,17 23 0,-18-21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5:12.487"/>
    </inkml:context>
    <inkml:brush xml:id="br0">
      <inkml:brushProperty name="width" value="0.2" units="cm"/>
      <inkml:brushProperty name="height" value="0.2" units="cm"/>
      <inkml:brushProperty name="color" value="#FFFFFF"/>
    </inkml:brush>
  </inkml:definitions>
  <inkml:trace contextRef="#ctx0" brushRef="#br0">1164 147 24575,'-37'21'0,"7"-3"0,17-16 0,0 4 0,-5-3 0,-2 7 0,2-4 0,1 0 0,4-2 0,2-4 0,2 2 0,3-2 0,-1 0 0,-6 2 0,-5-1 0,-14 3 0,-7-1 0,-18 3 0,-16-3 0,-13 0 0,4-3 0,6-3 0,11 0 0,3-6 0,7 3 0,9-2 0,22 5 0,23-1 0,45-2 0,11-1 0,-3 2 0,4 0 0,44-2 0,-46 4 0,0-1 0,-1 2 0,-2 0 0,23 0 0,-9 2 0,-26-2 0,-11 1 0,-1 1 0,9 6 0,43 11 0,15 1 0,-37-5 0,0-1 0,26 1 0,-30-2 0,-38-11 0,-95-10 0,28 5 0,-7-1 0,-3 0 0,-7-2 0,-1 0-626,0 1 1,-1-1 0,1 1 625,3-2 0,0 1 0,1-2 0,-3-1 0,0-2 0,5 1 0,-11-3 0,6 1 0,14 1 0,7 0 0,-10-1 0,31 5 0,6 2 0,-3 1 1876,10-1-1876,-1 2 0,4 1 0,0-4 0,4 5 0,1-4 0,4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1A1EC9-7315-A545-A26D-95A9F511478B}" type="datetimeFigureOut">
              <a:rPr lang="en-US" smtClean="0"/>
              <a:t>6/29/23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94261-7982-E24E-AA75-7C696CED9033}" type="slidenum">
              <a:rPr lang="en-US" smtClean="0"/>
              <a:t>‹#›</a:t>
            </a:fld>
            <a:endParaRPr lang="en-US" dirty="0"/>
          </a:p>
        </p:txBody>
      </p:sp>
    </p:spTree>
    <p:extLst>
      <p:ext uri="{BB962C8B-B14F-4D97-AF65-F5344CB8AC3E}">
        <p14:creationId xmlns:p14="http://schemas.microsoft.com/office/powerpoint/2010/main" val="405920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94261-7982-E24E-AA75-7C696CED9033}" type="slidenum">
              <a:rPr lang="en-US" smtClean="0"/>
              <a:t>7</a:t>
            </a:fld>
            <a:endParaRPr lang="en-US" dirty="0"/>
          </a:p>
        </p:txBody>
      </p:sp>
    </p:spTree>
    <p:extLst>
      <p:ext uri="{BB962C8B-B14F-4D97-AF65-F5344CB8AC3E}">
        <p14:creationId xmlns:p14="http://schemas.microsoft.com/office/powerpoint/2010/main" val="57140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94261-7982-E24E-AA75-7C696CED9033}" type="slidenum">
              <a:rPr lang="en-US" smtClean="0"/>
              <a:t>16</a:t>
            </a:fld>
            <a:endParaRPr lang="en-US" dirty="0"/>
          </a:p>
        </p:txBody>
      </p:sp>
    </p:spTree>
    <p:extLst>
      <p:ext uri="{BB962C8B-B14F-4D97-AF65-F5344CB8AC3E}">
        <p14:creationId xmlns:p14="http://schemas.microsoft.com/office/powerpoint/2010/main" val="271898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C94261-7982-E24E-AA75-7C696CED9033}" type="slidenum">
              <a:rPr lang="en-US" smtClean="0"/>
              <a:t>36</a:t>
            </a:fld>
            <a:endParaRPr lang="en-US" dirty="0"/>
          </a:p>
        </p:txBody>
      </p:sp>
    </p:spTree>
    <p:extLst>
      <p:ext uri="{BB962C8B-B14F-4D97-AF65-F5344CB8AC3E}">
        <p14:creationId xmlns:p14="http://schemas.microsoft.com/office/powerpoint/2010/main" val="385020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1891-180F-BB76-B670-1B9AB2669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1D1B30-A250-3F39-2E8C-58AE91088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DACA3E-B8BC-693E-08C1-5962F2BC6D72}"/>
              </a:ext>
            </a:extLst>
          </p:cNvPr>
          <p:cNvSpPr>
            <a:spLocks noGrp="1"/>
          </p:cNvSpPr>
          <p:nvPr>
            <p:ph type="dt" sz="half" idx="10"/>
          </p:nvPr>
        </p:nvSpPr>
        <p:spPr/>
        <p:txBody>
          <a:bodyPr/>
          <a:lstStyle/>
          <a:p>
            <a:fld id="{9E4B78DE-750C-8542-94F7-1BF0BC9E69A7}" type="datetime1">
              <a:rPr lang="en-US" smtClean="0"/>
              <a:t>6/29/23</a:t>
            </a:fld>
            <a:endParaRPr lang="en-US" dirty="0"/>
          </a:p>
        </p:txBody>
      </p:sp>
      <p:sp>
        <p:nvSpPr>
          <p:cNvPr id="5" name="Footer Placeholder 4">
            <a:extLst>
              <a:ext uri="{FF2B5EF4-FFF2-40B4-BE49-F238E27FC236}">
                <a16:creationId xmlns:a16="http://schemas.microsoft.com/office/drawing/2014/main" id="{A82B7083-D145-07D7-3F14-F498FB3DAE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C09D81-F54F-4062-B2A1-EB5E1CCB0243}"/>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47919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D1F-5974-F65D-5BA6-2F0A204A3A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CEFBEB-7793-061B-8908-76B9B6D5C5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44235-4328-254F-346B-5CEC7552F482}"/>
              </a:ext>
            </a:extLst>
          </p:cNvPr>
          <p:cNvSpPr>
            <a:spLocks noGrp="1"/>
          </p:cNvSpPr>
          <p:nvPr>
            <p:ph type="dt" sz="half" idx="10"/>
          </p:nvPr>
        </p:nvSpPr>
        <p:spPr/>
        <p:txBody>
          <a:bodyPr/>
          <a:lstStyle/>
          <a:p>
            <a:fld id="{2F9129F3-30E5-FF49-981D-798EC502B99E}" type="datetime1">
              <a:rPr lang="en-US" smtClean="0"/>
              <a:t>6/29/23</a:t>
            </a:fld>
            <a:endParaRPr lang="en-US" dirty="0"/>
          </a:p>
        </p:txBody>
      </p:sp>
      <p:sp>
        <p:nvSpPr>
          <p:cNvPr id="5" name="Footer Placeholder 4">
            <a:extLst>
              <a:ext uri="{FF2B5EF4-FFF2-40B4-BE49-F238E27FC236}">
                <a16:creationId xmlns:a16="http://schemas.microsoft.com/office/drawing/2014/main" id="{8761CFDA-11E5-809B-F398-7190CED386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21CF35-4ABD-B401-57C3-1339DD11749A}"/>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163643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BDD36-0633-555C-E2FB-B5EE1D597E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4B15-7DCC-2E80-47ED-D7355B6922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20108-7310-599A-4001-07D88E24F187}"/>
              </a:ext>
            </a:extLst>
          </p:cNvPr>
          <p:cNvSpPr>
            <a:spLocks noGrp="1"/>
          </p:cNvSpPr>
          <p:nvPr>
            <p:ph type="dt" sz="half" idx="10"/>
          </p:nvPr>
        </p:nvSpPr>
        <p:spPr/>
        <p:txBody>
          <a:bodyPr/>
          <a:lstStyle/>
          <a:p>
            <a:fld id="{422476BC-8951-DF43-BA72-080EA39F6947}" type="datetime1">
              <a:rPr lang="en-US" smtClean="0"/>
              <a:t>6/29/23</a:t>
            </a:fld>
            <a:endParaRPr lang="en-US" dirty="0"/>
          </a:p>
        </p:txBody>
      </p:sp>
      <p:sp>
        <p:nvSpPr>
          <p:cNvPr id="5" name="Footer Placeholder 4">
            <a:extLst>
              <a:ext uri="{FF2B5EF4-FFF2-40B4-BE49-F238E27FC236}">
                <a16:creationId xmlns:a16="http://schemas.microsoft.com/office/drawing/2014/main" id="{CBDBB2FA-E024-9045-D786-C8FBE41653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1E7558-A5AD-BCD7-7458-936F1C8D3DC5}"/>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4076471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C95F3-D913-8CC3-D414-E7115D0B4D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830C3-3675-5F1F-4542-EA4519E43B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05987-2C75-E2E9-9E94-FA632A95D11A}"/>
              </a:ext>
            </a:extLst>
          </p:cNvPr>
          <p:cNvSpPr>
            <a:spLocks noGrp="1"/>
          </p:cNvSpPr>
          <p:nvPr>
            <p:ph type="dt" sz="half" idx="10"/>
          </p:nvPr>
        </p:nvSpPr>
        <p:spPr/>
        <p:txBody>
          <a:bodyPr/>
          <a:lstStyle/>
          <a:p>
            <a:fld id="{8550B080-14A6-174C-B8AB-F8438B293AFD}" type="datetime1">
              <a:rPr lang="en-US" smtClean="0"/>
              <a:t>6/29/23</a:t>
            </a:fld>
            <a:endParaRPr lang="en-US" dirty="0"/>
          </a:p>
        </p:txBody>
      </p:sp>
      <p:sp>
        <p:nvSpPr>
          <p:cNvPr id="5" name="Footer Placeholder 4">
            <a:extLst>
              <a:ext uri="{FF2B5EF4-FFF2-40B4-BE49-F238E27FC236}">
                <a16:creationId xmlns:a16="http://schemas.microsoft.com/office/drawing/2014/main" id="{C123AA93-23E9-734A-D9E0-32B45F4774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DF6E1B-002A-0E15-928D-291F1B27C51A}"/>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378058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77A3-D341-B3FB-3457-5BFB152D23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37D719-8639-5AA6-FDD0-74AA09398E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B60C0A-E2B1-7753-2D43-AA56E97ACF5D}"/>
              </a:ext>
            </a:extLst>
          </p:cNvPr>
          <p:cNvSpPr>
            <a:spLocks noGrp="1"/>
          </p:cNvSpPr>
          <p:nvPr>
            <p:ph type="dt" sz="half" idx="10"/>
          </p:nvPr>
        </p:nvSpPr>
        <p:spPr/>
        <p:txBody>
          <a:bodyPr/>
          <a:lstStyle/>
          <a:p>
            <a:fld id="{A252D258-ED3B-654B-84EA-646A0B92B488}" type="datetime1">
              <a:rPr lang="en-US" smtClean="0"/>
              <a:t>6/29/23</a:t>
            </a:fld>
            <a:endParaRPr lang="en-US" dirty="0"/>
          </a:p>
        </p:txBody>
      </p:sp>
      <p:sp>
        <p:nvSpPr>
          <p:cNvPr id="5" name="Footer Placeholder 4">
            <a:extLst>
              <a:ext uri="{FF2B5EF4-FFF2-40B4-BE49-F238E27FC236}">
                <a16:creationId xmlns:a16="http://schemas.microsoft.com/office/drawing/2014/main" id="{01101FAE-E7AA-15E9-E1BE-61077D7B19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1A46B1-990A-D977-6154-74423C4A9274}"/>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327544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EE10-B640-91B8-F4AA-81E1C4254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4C13E-6223-F8E0-3570-C55D8CBAB9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AEFED-3040-13D2-8C70-63C8E717BA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B4EEEC-9309-610C-CED2-84A883839A8E}"/>
              </a:ext>
            </a:extLst>
          </p:cNvPr>
          <p:cNvSpPr>
            <a:spLocks noGrp="1"/>
          </p:cNvSpPr>
          <p:nvPr>
            <p:ph type="dt" sz="half" idx="10"/>
          </p:nvPr>
        </p:nvSpPr>
        <p:spPr/>
        <p:txBody>
          <a:bodyPr/>
          <a:lstStyle/>
          <a:p>
            <a:fld id="{EF95BB3B-76E8-FE4E-8A78-E298F579BBAC}" type="datetime1">
              <a:rPr lang="en-US" smtClean="0"/>
              <a:t>6/29/23</a:t>
            </a:fld>
            <a:endParaRPr lang="en-US" dirty="0"/>
          </a:p>
        </p:txBody>
      </p:sp>
      <p:sp>
        <p:nvSpPr>
          <p:cNvPr id="6" name="Footer Placeholder 5">
            <a:extLst>
              <a:ext uri="{FF2B5EF4-FFF2-40B4-BE49-F238E27FC236}">
                <a16:creationId xmlns:a16="http://schemas.microsoft.com/office/drawing/2014/main" id="{98ADDCF0-653A-A037-2692-E011D282BD4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84EB3A-D152-7C18-5EAC-9A4A0906A121}"/>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133190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6909-DFFB-7CF2-EB24-94E8C9B150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0D0647-9267-7697-5B82-6C32952429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65BAD7-74DB-61B4-8E3A-013A0094E1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887A7E-D236-74E9-5E1A-EFA3E1443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DBD79-3E4A-1F04-1CBD-D11CE9555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0EACBA-45EC-9E8C-CBAC-856798C62B93}"/>
              </a:ext>
            </a:extLst>
          </p:cNvPr>
          <p:cNvSpPr>
            <a:spLocks noGrp="1"/>
          </p:cNvSpPr>
          <p:nvPr>
            <p:ph type="dt" sz="half" idx="10"/>
          </p:nvPr>
        </p:nvSpPr>
        <p:spPr/>
        <p:txBody>
          <a:bodyPr/>
          <a:lstStyle/>
          <a:p>
            <a:fld id="{33A87350-BF8B-BA42-98E5-39628DC6B722}" type="datetime1">
              <a:rPr lang="en-US" smtClean="0"/>
              <a:t>6/29/23</a:t>
            </a:fld>
            <a:endParaRPr lang="en-US" dirty="0"/>
          </a:p>
        </p:txBody>
      </p:sp>
      <p:sp>
        <p:nvSpPr>
          <p:cNvPr id="8" name="Footer Placeholder 7">
            <a:extLst>
              <a:ext uri="{FF2B5EF4-FFF2-40B4-BE49-F238E27FC236}">
                <a16:creationId xmlns:a16="http://schemas.microsoft.com/office/drawing/2014/main" id="{15FD4A74-EAC5-0654-888F-E86697D80C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DA3C55-502A-3680-7E7F-DB70A50CA8C9}"/>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411482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C0E8-50DE-9317-2DB6-2B71E017AB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79D192-4BC0-47B4-EE24-3E7491620886}"/>
              </a:ext>
            </a:extLst>
          </p:cNvPr>
          <p:cNvSpPr>
            <a:spLocks noGrp="1"/>
          </p:cNvSpPr>
          <p:nvPr>
            <p:ph type="dt" sz="half" idx="10"/>
          </p:nvPr>
        </p:nvSpPr>
        <p:spPr/>
        <p:txBody>
          <a:bodyPr/>
          <a:lstStyle/>
          <a:p>
            <a:fld id="{72B524E7-5C7F-3B48-A1DF-2B0A69CFFF2B}" type="datetime1">
              <a:rPr lang="en-US" smtClean="0"/>
              <a:t>6/29/23</a:t>
            </a:fld>
            <a:endParaRPr lang="en-US" dirty="0"/>
          </a:p>
        </p:txBody>
      </p:sp>
      <p:sp>
        <p:nvSpPr>
          <p:cNvPr id="4" name="Footer Placeholder 3">
            <a:extLst>
              <a:ext uri="{FF2B5EF4-FFF2-40B4-BE49-F238E27FC236}">
                <a16:creationId xmlns:a16="http://schemas.microsoft.com/office/drawing/2014/main" id="{7DA76577-058C-D374-FE65-3D55DE77DE7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3E8B0E-D9CB-8012-8D17-E278734F3644}"/>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233001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558E23-5FD6-384A-6EE4-BCDDC3A6F167}"/>
              </a:ext>
            </a:extLst>
          </p:cNvPr>
          <p:cNvSpPr>
            <a:spLocks noGrp="1"/>
          </p:cNvSpPr>
          <p:nvPr>
            <p:ph type="dt" sz="half" idx="10"/>
          </p:nvPr>
        </p:nvSpPr>
        <p:spPr/>
        <p:txBody>
          <a:bodyPr/>
          <a:lstStyle/>
          <a:p>
            <a:fld id="{1A082813-F8D3-A840-BE20-183F46076263}" type="datetime1">
              <a:rPr lang="en-US" smtClean="0"/>
              <a:t>6/29/23</a:t>
            </a:fld>
            <a:endParaRPr lang="en-US" dirty="0"/>
          </a:p>
        </p:txBody>
      </p:sp>
      <p:sp>
        <p:nvSpPr>
          <p:cNvPr id="3" name="Footer Placeholder 2">
            <a:extLst>
              <a:ext uri="{FF2B5EF4-FFF2-40B4-BE49-F238E27FC236}">
                <a16:creationId xmlns:a16="http://schemas.microsoft.com/office/drawing/2014/main" id="{B98654FC-293D-F0CC-FC86-538C0846240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F92C4CC-FA02-1D3C-5570-0C833ED09C66}"/>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3195747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7197-24DC-B613-079D-452A52A1C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FEE54-1510-32E9-040D-BE16B9BF61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D5E38A-7A50-E9D7-5514-5E2211924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6BA3F-B687-768B-C592-20551CC54B8E}"/>
              </a:ext>
            </a:extLst>
          </p:cNvPr>
          <p:cNvSpPr>
            <a:spLocks noGrp="1"/>
          </p:cNvSpPr>
          <p:nvPr>
            <p:ph type="dt" sz="half" idx="10"/>
          </p:nvPr>
        </p:nvSpPr>
        <p:spPr/>
        <p:txBody>
          <a:bodyPr/>
          <a:lstStyle/>
          <a:p>
            <a:fld id="{6468DDCC-F2AE-3848-B6CB-5F13FB74E182}" type="datetime1">
              <a:rPr lang="en-US" smtClean="0"/>
              <a:t>6/29/23</a:t>
            </a:fld>
            <a:endParaRPr lang="en-US" dirty="0"/>
          </a:p>
        </p:txBody>
      </p:sp>
      <p:sp>
        <p:nvSpPr>
          <p:cNvPr id="6" name="Footer Placeholder 5">
            <a:extLst>
              <a:ext uri="{FF2B5EF4-FFF2-40B4-BE49-F238E27FC236}">
                <a16:creationId xmlns:a16="http://schemas.microsoft.com/office/drawing/2014/main" id="{17771FF2-E0A8-575F-8D58-461950FF66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78D9CF-7504-A906-BE63-068C8DD29822}"/>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1638948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28F2-CE7A-2E41-F44B-FEF33AF4D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B29B60-1C03-7F1E-E2F9-4AF1413A5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C9C8F21-E007-0C41-89A3-B9B59F836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E92BF5-A3B5-32EB-CAAD-80805B9B6B17}"/>
              </a:ext>
            </a:extLst>
          </p:cNvPr>
          <p:cNvSpPr>
            <a:spLocks noGrp="1"/>
          </p:cNvSpPr>
          <p:nvPr>
            <p:ph type="dt" sz="half" idx="10"/>
          </p:nvPr>
        </p:nvSpPr>
        <p:spPr/>
        <p:txBody>
          <a:bodyPr/>
          <a:lstStyle/>
          <a:p>
            <a:fld id="{A4BACEB2-9BA3-0B4E-818D-396BB03F44C9}" type="datetime1">
              <a:rPr lang="en-US" smtClean="0"/>
              <a:t>6/29/23</a:t>
            </a:fld>
            <a:endParaRPr lang="en-US" dirty="0"/>
          </a:p>
        </p:txBody>
      </p:sp>
      <p:sp>
        <p:nvSpPr>
          <p:cNvPr id="6" name="Footer Placeholder 5">
            <a:extLst>
              <a:ext uri="{FF2B5EF4-FFF2-40B4-BE49-F238E27FC236}">
                <a16:creationId xmlns:a16="http://schemas.microsoft.com/office/drawing/2014/main" id="{A4A9E693-8DFF-E0A8-52BE-09A55ED919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4BA196-13CB-BD56-B5E9-E64D3BC14256}"/>
              </a:ext>
            </a:extLst>
          </p:cNvPr>
          <p:cNvSpPr>
            <a:spLocks noGrp="1"/>
          </p:cNvSpPr>
          <p:nvPr>
            <p:ph type="sldNum" sz="quarter" idx="12"/>
          </p:nvPr>
        </p:nvSpPr>
        <p:spPr/>
        <p:txBody>
          <a:bodyPr/>
          <a:lstStyle/>
          <a:p>
            <a:fld id="{72DD4F55-0E22-8845-9732-CAADCAF007A6}" type="slidenum">
              <a:rPr lang="en-US" smtClean="0"/>
              <a:t>‹#›</a:t>
            </a:fld>
            <a:endParaRPr lang="en-US" dirty="0"/>
          </a:p>
        </p:txBody>
      </p:sp>
    </p:spTree>
    <p:extLst>
      <p:ext uri="{BB962C8B-B14F-4D97-AF65-F5344CB8AC3E}">
        <p14:creationId xmlns:p14="http://schemas.microsoft.com/office/powerpoint/2010/main" val="331911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B0248-4E95-4038-F17B-6C414C6893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1D037D-7512-6916-094F-3FB2214A8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0998E-5A66-0416-A94D-3B3ACA456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8A435-2B93-2347-95F6-15A6D629876A}" type="datetime1">
              <a:rPr lang="en-US" smtClean="0"/>
              <a:t>6/29/23</a:t>
            </a:fld>
            <a:endParaRPr lang="en-US" dirty="0"/>
          </a:p>
        </p:txBody>
      </p:sp>
      <p:sp>
        <p:nvSpPr>
          <p:cNvPr id="5" name="Footer Placeholder 4">
            <a:extLst>
              <a:ext uri="{FF2B5EF4-FFF2-40B4-BE49-F238E27FC236}">
                <a16:creationId xmlns:a16="http://schemas.microsoft.com/office/drawing/2014/main" id="{DC15975A-7908-A146-1F28-4EB1758C3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7F930A7-280F-C137-A489-0C8A2DBC3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D4F55-0E22-8845-9732-CAADCAF007A6}" type="slidenum">
              <a:rPr lang="en-US" smtClean="0"/>
              <a:t>‹#›</a:t>
            </a:fld>
            <a:endParaRPr lang="en-US" dirty="0"/>
          </a:p>
        </p:txBody>
      </p:sp>
    </p:spTree>
    <p:extLst>
      <p:ext uri="{BB962C8B-B14F-4D97-AF65-F5344CB8AC3E}">
        <p14:creationId xmlns:p14="http://schemas.microsoft.com/office/powerpoint/2010/main" val="127209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ncbi.nlm.nih.gov/pmc/articles/PMC626483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ciencedirect.com/science/article/pii/S1201971221012340" TargetMode="External"/><Relationship Id="rId2" Type="http://schemas.openxmlformats.org/officeDocument/2006/relationships/hyperlink" Target="https://bmcmedicine.biomedcentral.com/articles/10.1186/s12916-021-02187-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913568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sciencedirect.com/science/article/pii/S1532046420302884#s0095" TargetMode="External"/><Relationship Id="rId4" Type="http://schemas.openxmlformats.org/officeDocument/2006/relationships/hyperlink" Target="https://www.cdc.gov/mmwr/volumes/71/wr/mm7132a1.ht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ata_dredging" TargetMode="External"/><Relationship Id="rId2" Type="http://schemas.openxmlformats.org/officeDocument/2006/relationships/hyperlink" Target="https://apps.who.int/iris/bitstream/handle/10665/312317/WHO-AF-WHE-CPI-01-2019-eng.pdf" TargetMode="External"/><Relationship Id="rId1" Type="http://schemas.openxmlformats.org/officeDocument/2006/relationships/slideLayout" Target="../slideLayouts/slideLayout2.xml"/><Relationship Id="rId4" Type="http://schemas.openxmlformats.org/officeDocument/2006/relationships/hyperlink" Target="https://www.ncbi.nlm.nih.gov/pmc/articles/PMC8416226/" TargetMode="Externa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7.png"/><Relationship Id="rId18" Type="http://schemas.openxmlformats.org/officeDocument/2006/relationships/hyperlink" Target="https://www.dropbox.com/s/vq72aoph6epzkzn/IDSR%20target%20cohort%20%28Sentinel%20Surveillance%29.pdf?dl=0"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www.dropbox.com/s/x8l9lif0sy6baba/IDSR%20target%20cohort%20%28Rumored%20or%20Suspected%20COVID-19%29.pdf?dl=0" TargetMode="External"/><Relationship Id="rId17" Type="http://schemas.openxmlformats.org/officeDocument/2006/relationships/hyperlink" Target="https://www.dropbox.com/s/43jh00pjsc15uvb/Antigen%20Followed%20by%20PCR%20or%20Antibody.pdf?dl=0" TargetMode="External"/><Relationship Id="rId2" Type="http://schemas.openxmlformats.org/officeDocument/2006/relationships/diagramData" Target="../diagrams/data1.xml"/><Relationship Id="rId16" Type="http://schemas.openxmlformats.org/officeDocument/2006/relationships/hyperlink" Target="https://www.dropbox.com/s/1lwreoh3stivoid/PCR%20only.pdf?dl=0" TargetMode="External"/><Relationship Id="rId20" Type="http://schemas.openxmlformats.org/officeDocument/2006/relationships/hyperlink" Target="https://www.dropbox.com/s/uee9uwjdn303tg7/No%20follow%20up%20testing%202.pdf?dl=0" TargetMode="Externa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hyperlink" Target="https://www.dropbox.com/s/benoozl8e0p7pk9/Antigen%20only.pdf?dl=0" TargetMode="External"/><Relationship Id="rId10" Type="http://schemas.openxmlformats.org/officeDocument/2006/relationships/diagramColors" Target="../diagrams/colors2.xml"/><Relationship Id="rId19" Type="http://schemas.openxmlformats.org/officeDocument/2006/relationships/hyperlink" Target="https://www.dropbox.com/s/d0qh85qvucvwke9/No%20follow%20up%20testing.pdf?dl=0" TargetMode="Externa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ohdsi.github.io/TheBookOfOhdsi/PatientLevelPrediction.html"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bard.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nstats.un.org/sdgs/indicators/indicators-list/" TargetMode="External"/><Relationship Id="rId2" Type="http://schemas.openxmlformats.org/officeDocument/2006/relationships/hyperlink" Target="https://www.youtube.com/watch?v=C028vIwW1fQ" TargetMode="External"/><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hyperlink" Target="https://globaldatalab.org/areadata/table/chmort/KEN+RWA+ZAF+UGA/?levels=2"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38.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hyperlink" Target="https://www.ncbi.nlm.nih.gov/pmc/articles/PMC5025320/#:~:text=Three%20domains%20of%20the%20exposome,specific%20external%20and%20general%20external."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hyperlink" Target="https://apps.who.int/iris/bitstream/handle/10665/312317/WHO-AF-WHE-CPI-01-2019-eng.pdf"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hyperlink" Target="https://blog.ml.cmu.edu/2019/11/12/federated-learning-challenges-methods-and-future-directions/" TargetMode="External"/><Relationship Id="rId2" Type="http://schemas.openxmlformats.org/officeDocument/2006/relationships/hyperlink" Target="https://en.wikipedia.org/wiki/Federated_learning"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ml.cmu.edu/2019/11/12/federated-learning-challenges-methods-and-future-direction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dropbox.com/s/mowc3a351m00nij/IDSR%20target%20cohort%20%28Sentinel%20Surveillance%29.json?dl=0" TargetMode="External"/><Relationship Id="rId7" Type="http://schemas.openxmlformats.org/officeDocument/2006/relationships/hyperlink" Target="https://www.dropbox.com/s/vpkf0xbsxbqd5ea/No%20follow%20up%20testing%202.json?dl=0" TargetMode="External"/><Relationship Id="rId2" Type="http://schemas.openxmlformats.org/officeDocument/2006/relationships/hyperlink" Target="https://www.dropbox.com/s/h7slxw1phvjznrh/IDSR%20target%20cohort%20%28Rumored%20or%20Suspected%20COVID-19%29.json?dl=0" TargetMode="External"/><Relationship Id="rId1" Type="http://schemas.openxmlformats.org/officeDocument/2006/relationships/slideLayout" Target="../slideLayouts/slideLayout2.xml"/><Relationship Id="rId6" Type="http://schemas.openxmlformats.org/officeDocument/2006/relationships/hyperlink" Target="https://www.dropbox.com/s/pmnoeutyraipm2p/Antigen%20Followed%20by%20PCR%20or%20Antibody.json?dl=0" TargetMode="External"/><Relationship Id="rId5" Type="http://schemas.openxmlformats.org/officeDocument/2006/relationships/hyperlink" Target="https://www.dropbox.com/s/7pgg5oakhjy4mip/PCR%20only.json?dl=0" TargetMode="External"/><Relationship Id="rId4" Type="http://schemas.openxmlformats.org/officeDocument/2006/relationships/hyperlink" Target="https://www.dropbox.com/s/5m28zjfrnd93hoe/Antigen%20only.json?dl=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jbiomedsem.biomedcentral.com/articles/10.1186/s13326-023-00283-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2.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90.png"/><Relationship Id="rId9"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hyperlink" Target="https://aphrc.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OHDSI/OHDSIonAW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odata.org/initiatives/decadal-programme2/worldfair/"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HDSI/Broadse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1917-CD57-F5B2-D8B3-F38B531FFF58}"/>
              </a:ext>
            </a:extLst>
          </p:cNvPr>
          <p:cNvSpPr>
            <a:spLocks noGrp="1"/>
          </p:cNvSpPr>
          <p:nvPr>
            <p:ph type="ctrTitle"/>
          </p:nvPr>
        </p:nvSpPr>
        <p:spPr>
          <a:xfrm>
            <a:off x="759125" y="1835432"/>
            <a:ext cx="10524226" cy="2622430"/>
          </a:xfrm>
        </p:spPr>
        <p:txBody>
          <a:bodyPr>
            <a:normAutofit/>
          </a:bodyPr>
          <a:lstStyle/>
          <a:p>
            <a:r>
              <a:rPr lang="en-US" sz="4400" b="1" dirty="0"/>
              <a:t>Advanced Methods in an </a:t>
            </a:r>
            <a:br>
              <a:rPr lang="en-US" sz="4400" b="1" dirty="0"/>
            </a:br>
            <a:r>
              <a:rPr lang="en-US" sz="4400" b="1" dirty="0"/>
              <a:t>Ongoing Disease Surveillance Network Study</a:t>
            </a:r>
            <a:br>
              <a:rPr lang="en-US" sz="4400" b="1" dirty="0"/>
            </a:br>
            <a:r>
              <a:rPr lang="en-US" sz="4400" b="1" dirty="0"/>
              <a:t>Using the OHDSI ATLAS </a:t>
            </a:r>
            <a:br>
              <a:rPr lang="en-US" sz="4400" b="1" dirty="0"/>
            </a:br>
            <a:r>
              <a:rPr lang="en-US" sz="4400" b="1" dirty="0"/>
              <a:t>Data Analysis Workbench</a:t>
            </a:r>
          </a:p>
        </p:txBody>
      </p:sp>
      <p:sp>
        <p:nvSpPr>
          <p:cNvPr id="3" name="Subtitle 2">
            <a:extLst>
              <a:ext uri="{FF2B5EF4-FFF2-40B4-BE49-F238E27FC236}">
                <a16:creationId xmlns:a16="http://schemas.microsoft.com/office/drawing/2014/main" id="{D181F6AE-421E-1CFD-EF06-58A8DD5FD5D7}"/>
              </a:ext>
            </a:extLst>
          </p:cNvPr>
          <p:cNvSpPr>
            <a:spLocks noGrp="1"/>
          </p:cNvSpPr>
          <p:nvPr>
            <p:ph type="subTitle" idx="1"/>
          </p:nvPr>
        </p:nvSpPr>
        <p:spPr>
          <a:xfrm>
            <a:off x="2608232" y="4856296"/>
            <a:ext cx="6880825" cy="730261"/>
          </a:xfrm>
        </p:spPr>
        <p:txBody>
          <a:bodyPr/>
          <a:lstStyle/>
          <a:p>
            <a:r>
              <a:rPr lang="en-US" dirty="0"/>
              <a:t>The APHRC / LSHTM / MUBAS / CODATA Team</a:t>
            </a:r>
            <a:br>
              <a:rPr lang="en-US" dirty="0"/>
            </a:br>
            <a:r>
              <a:rPr lang="en-US" sz="1800" dirty="0"/>
              <a:t>June 26, 2023</a:t>
            </a:r>
          </a:p>
        </p:txBody>
      </p:sp>
      <p:pic>
        <p:nvPicPr>
          <p:cNvPr id="1026" name="Picture 2" descr="African Population and Health Research Center - Home | Facebook">
            <a:extLst>
              <a:ext uri="{FF2B5EF4-FFF2-40B4-BE49-F238E27FC236}">
                <a16:creationId xmlns:a16="http://schemas.microsoft.com/office/drawing/2014/main" id="{2C2F1770-B8D9-79F8-579B-928A57C15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48" y="0"/>
            <a:ext cx="2127302" cy="2127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ndon School of Hygiene &amp; Tropical Medicine - data.org">
            <a:extLst>
              <a:ext uri="{FF2B5EF4-FFF2-40B4-BE49-F238E27FC236}">
                <a16:creationId xmlns:a16="http://schemas.microsoft.com/office/drawing/2014/main" id="{64573D6F-0042-8A2C-CF5E-138A01097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081" y="252406"/>
            <a:ext cx="2831471" cy="1465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W from the WorldFAIR project: An assessment of the Ocean Data priority  areas for development and implementation roadmap. WorldFAIR Report D11.1 -  CODATA, The Committee on Data for Science and Technology">
            <a:extLst>
              <a:ext uri="{FF2B5EF4-FFF2-40B4-BE49-F238E27FC236}">
                <a16:creationId xmlns:a16="http://schemas.microsoft.com/office/drawing/2014/main" id="{14B6435A-2F30-C3D8-3413-B3986C133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879" y="184332"/>
            <a:ext cx="2127302" cy="1601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llcome Trust - Wikipedia">
            <a:extLst>
              <a:ext uri="{FF2B5EF4-FFF2-40B4-BE49-F238E27FC236}">
                <a16:creationId xmlns:a16="http://schemas.microsoft.com/office/drawing/2014/main" id="{A1595091-50FE-6BC7-1DE1-398F6461EC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371" y="365771"/>
            <a:ext cx="1302528" cy="13025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 CODATA, The Committee on Data for Science and Technology">
            <a:extLst>
              <a:ext uri="{FF2B5EF4-FFF2-40B4-BE49-F238E27FC236}">
                <a16:creationId xmlns:a16="http://schemas.microsoft.com/office/drawing/2014/main" id="{5E0A680D-E7AC-9997-C342-562571E24D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823" y="473619"/>
            <a:ext cx="2327278" cy="10230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 Malawi University of Business and Applied Sciences">
            <a:extLst>
              <a:ext uri="{FF2B5EF4-FFF2-40B4-BE49-F238E27FC236}">
                <a16:creationId xmlns:a16="http://schemas.microsoft.com/office/drawing/2014/main" id="{D14A7462-87B3-7A0B-9CB5-383D776DD6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4163" y="4137185"/>
            <a:ext cx="1424796" cy="14247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ommunications materials - United Nations Sustainable Development">
            <a:extLst>
              <a:ext uri="{FF2B5EF4-FFF2-40B4-BE49-F238E27FC236}">
                <a16:creationId xmlns:a16="http://schemas.microsoft.com/office/drawing/2014/main" id="{8015FA6F-953A-E9A9-F4EA-8AD7E9AF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125" y="5389716"/>
            <a:ext cx="1368935" cy="1180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C7BCEA-E9CF-9D88-FA97-9E2EEB16EB58}"/>
              </a:ext>
            </a:extLst>
          </p:cNvPr>
          <p:cNvPicPr/>
          <p:nvPr/>
        </p:nvPicPr>
        <p:blipFill rotWithShape="1">
          <a:blip r:embed="rId9"/>
          <a:srcRect l="5869"/>
          <a:stretch/>
        </p:blipFill>
        <p:spPr>
          <a:xfrm>
            <a:off x="282563" y="4000469"/>
            <a:ext cx="2268755" cy="1373447"/>
          </a:xfrm>
          <a:prstGeom prst="rect">
            <a:avLst/>
          </a:prstGeom>
        </p:spPr>
      </p:pic>
      <p:sp>
        <p:nvSpPr>
          <p:cNvPr id="9" name="AutoShape 6">
            <a:extLst>
              <a:ext uri="{FF2B5EF4-FFF2-40B4-BE49-F238E27FC236}">
                <a16:creationId xmlns:a16="http://schemas.microsoft.com/office/drawing/2014/main" id="{8BEB83C2-4CB3-3A49-302A-14980581B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3C3B2A5-AAC4-2607-6170-7C3DCB48A424}"/>
              </a:ext>
            </a:extLst>
          </p:cNvPr>
          <p:cNvPicPr>
            <a:picLocks noChangeAspect="1"/>
          </p:cNvPicPr>
          <p:nvPr/>
        </p:nvPicPr>
        <p:blipFill>
          <a:blip r:embed="rId10"/>
          <a:stretch>
            <a:fillRect/>
          </a:stretch>
        </p:blipFill>
        <p:spPr>
          <a:xfrm>
            <a:off x="9164006" y="5907548"/>
            <a:ext cx="2725111" cy="585625"/>
          </a:xfrm>
          <a:prstGeom prst="rect">
            <a:avLst/>
          </a:prstGeom>
        </p:spPr>
      </p:pic>
      <p:pic>
        <p:nvPicPr>
          <p:cNvPr id="11" name="Picture 8" descr="OHDSI – Observational Health Data Sciences and Informatics">
            <a:extLst>
              <a:ext uri="{FF2B5EF4-FFF2-40B4-BE49-F238E27FC236}">
                <a16:creationId xmlns:a16="http://schemas.microsoft.com/office/drawing/2014/main" id="{D2791FE3-38AF-AFBF-EB48-6162A7DB2A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8675" y="5828492"/>
            <a:ext cx="2914650" cy="7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6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E96F-D9FE-FEEB-09A4-8FC5F2B26E18}"/>
              </a:ext>
            </a:extLst>
          </p:cNvPr>
          <p:cNvSpPr>
            <a:spLocks noGrp="1"/>
          </p:cNvSpPr>
          <p:nvPr>
            <p:ph type="title"/>
          </p:nvPr>
        </p:nvSpPr>
        <p:spPr>
          <a:xfrm>
            <a:off x="838199" y="365125"/>
            <a:ext cx="10790209" cy="1325563"/>
          </a:xfrm>
        </p:spPr>
        <p:txBody>
          <a:bodyPr>
            <a:normAutofit/>
          </a:bodyPr>
          <a:lstStyle/>
          <a:p>
            <a:r>
              <a:rPr lang="en-US" b="1" dirty="0"/>
              <a:t>Meanwhile, as due diligence continues…</a:t>
            </a:r>
            <a:endParaRPr lang="en-US" b="1" i="1" dirty="0"/>
          </a:p>
        </p:txBody>
      </p:sp>
      <p:sp>
        <p:nvSpPr>
          <p:cNvPr id="3" name="Content Placeholder 2">
            <a:extLst>
              <a:ext uri="{FF2B5EF4-FFF2-40B4-BE49-F238E27FC236}">
                <a16:creationId xmlns:a16="http://schemas.microsoft.com/office/drawing/2014/main" id="{CEA0E632-CC67-53FA-3D31-FA36B356662F}"/>
              </a:ext>
            </a:extLst>
          </p:cNvPr>
          <p:cNvSpPr>
            <a:spLocks noGrp="1"/>
          </p:cNvSpPr>
          <p:nvPr>
            <p:ph idx="1"/>
          </p:nvPr>
        </p:nvSpPr>
        <p:spPr/>
        <p:txBody>
          <a:bodyPr>
            <a:normAutofit/>
          </a:bodyPr>
          <a:lstStyle/>
          <a:p>
            <a:r>
              <a:rPr lang="en-US" sz="2400" dirty="0"/>
              <a:t>Malawi is </a:t>
            </a:r>
            <a:r>
              <a:rPr lang="en-US" sz="2400" i="1" dirty="0"/>
              <a:t>ETLing</a:t>
            </a:r>
            <a:r>
              <a:rPr lang="en-US" sz="2400" dirty="0"/>
              <a:t> IDSR case-level data into an analysis-ready data store called the </a:t>
            </a:r>
            <a:r>
              <a:rPr lang="en-US" sz="2400" i="1" dirty="0"/>
              <a:t>OMOP CDM </a:t>
            </a:r>
            <a:r>
              <a:rPr lang="en-US" sz="2400" dirty="0"/>
              <a:t>V5.4</a:t>
            </a:r>
          </a:p>
          <a:p>
            <a:r>
              <a:rPr lang="en-US" sz="2400" dirty="0"/>
              <a:t>This data won’t be shared. It will stay at home. And, therefore, the data would not have to be prepared for public use and undergo, either during or before the ETL, significant scrubbing aka de-identification</a:t>
            </a:r>
          </a:p>
          <a:p>
            <a:r>
              <a:rPr lang="en-US" sz="2400" dirty="0"/>
              <a:t>Instead, only the results are shared:</a:t>
            </a:r>
          </a:p>
          <a:p>
            <a:pPr lvl="1"/>
            <a:r>
              <a:rPr lang="en-US" sz="2000" dirty="0"/>
              <a:t>The results would depend on the analyses the PI(s) undertake</a:t>
            </a:r>
          </a:p>
          <a:p>
            <a:pPr lvl="1"/>
            <a:r>
              <a:rPr lang="en-US" sz="2000" dirty="0"/>
              <a:t>In an incidence rate study, we might report the rate of the outcome cohort confirmed to have COVID-19 in a target cohort of suspected cases stratified on various features of the OMOP CDM IDSR dataset</a:t>
            </a:r>
          </a:p>
          <a:p>
            <a:pPr lvl="1"/>
            <a:r>
              <a:rPr lang="en-US" sz="2000" dirty="0"/>
              <a:t>In a predictive analysis, we might report one or more prediction models that were successful, depending on the algorithms we try. This could include a convolutional neural network</a:t>
            </a:r>
          </a:p>
          <a:p>
            <a:endParaRPr lang="en-US" sz="2400" dirty="0"/>
          </a:p>
        </p:txBody>
      </p:sp>
      <p:sp>
        <p:nvSpPr>
          <p:cNvPr id="4" name="Slide Number Placeholder 3">
            <a:extLst>
              <a:ext uri="{FF2B5EF4-FFF2-40B4-BE49-F238E27FC236}">
                <a16:creationId xmlns:a16="http://schemas.microsoft.com/office/drawing/2014/main" id="{58FA9892-7266-62D9-4C80-CD76D99EB99B}"/>
              </a:ext>
            </a:extLst>
          </p:cNvPr>
          <p:cNvSpPr>
            <a:spLocks noGrp="1"/>
          </p:cNvSpPr>
          <p:nvPr>
            <p:ph type="sldNum" sz="quarter" idx="12"/>
          </p:nvPr>
        </p:nvSpPr>
        <p:spPr/>
        <p:txBody>
          <a:bodyPr/>
          <a:lstStyle/>
          <a:p>
            <a:fld id="{72DD4F55-0E22-8845-9732-CAADCAF007A6}" type="slidenum">
              <a:rPr lang="en-US" smtClean="0"/>
              <a:t>9</a:t>
            </a:fld>
            <a:endParaRPr lang="en-US" dirty="0"/>
          </a:p>
        </p:txBody>
      </p:sp>
    </p:spTree>
    <p:extLst>
      <p:ext uri="{BB962C8B-B14F-4D97-AF65-F5344CB8AC3E}">
        <p14:creationId xmlns:p14="http://schemas.microsoft.com/office/powerpoint/2010/main" val="122122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0897-1584-07DA-984D-3D59CEE4D6E9}"/>
              </a:ext>
            </a:extLst>
          </p:cNvPr>
          <p:cNvSpPr>
            <a:spLocks noGrp="1"/>
          </p:cNvSpPr>
          <p:nvPr>
            <p:ph type="title"/>
          </p:nvPr>
        </p:nvSpPr>
        <p:spPr/>
        <p:txBody>
          <a:bodyPr>
            <a:normAutofit/>
          </a:bodyPr>
          <a:lstStyle/>
          <a:p>
            <a:r>
              <a:rPr lang="en-US" sz="4400" b="1" dirty="0"/>
              <a:t>Cohort definitions and analysis specifications are shared back and forth…</a:t>
            </a:r>
            <a:endParaRPr lang="en-US" b="1" dirty="0"/>
          </a:p>
        </p:txBody>
      </p:sp>
      <p:sp>
        <p:nvSpPr>
          <p:cNvPr id="3" name="Content Placeholder 2">
            <a:extLst>
              <a:ext uri="{FF2B5EF4-FFF2-40B4-BE49-F238E27FC236}">
                <a16:creationId xmlns:a16="http://schemas.microsoft.com/office/drawing/2014/main" id="{4DF9C9DF-3C0B-0C60-4AB1-7D8D1E106BA4}"/>
              </a:ext>
            </a:extLst>
          </p:cNvPr>
          <p:cNvSpPr>
            <a:spLocks noGrp="1"/>
          </p:cNvSpPr>
          <p:nvPr>
            <p:ph idx="1"/>
          </p:nvPr>
        </p:nvSpPr>
        <p:spPr/>
        <p:txBody>
          <a:bodyPr>
            <a:normAutofit/>
          </a:bodyPr>
          <a:lstStyle/>
          <a:p>
            <a:r>
              <a:rPr lang="en-US" sz="2400" dirty="0"/>
              <a:t>Using its ATLAS data analysis workbench, the coordinating center can </a:t>
            </a:r>
            <a:r>
              <a:rPr lang="en-US" sz="2400" b="1" i="1" dirty="0"/>
              <a:t>export</a:t>
            </a:r>
            <a:r>
              <a:rPr lang="en-US" sz="2400" dirty="0"/>
              <a:t> analysis specifications including their cohort definition building blocks</a:t>
            </a:r>
          </a:p>
          <a:p>
            <a:r>
              <a:rPr lang="en-US" sz="2400" dirty="0"/>
              <a:t>And MUBAS, together with other participant organisations in the network study, can </a:t>
            </a:r>
            <a:r>
              <a:rPr lang="en-US" sz="2400" b="1" i="1" dirty="0"/>
              <a:t>import</a:t>
            </a:r>
            <a:r>
              <a:rPr lang="en-US" sz="2400" dirty="0"/>
              <a:t> these specifications into their own workbenches</a:t>
            </a:r>
          </a:p>
          <a:p>
            <a:r>
              <a:rPr lang="en-US" sz="2400" dirty="0"/>
              <a:t>During this back and forth, first </a:t>
            </a:r>
            <a:r>
              <a:rPr lang="en-US" sz="2400" b="1" i="1" dirty="0"/>
              <a:t>sensitivity analyses</a:t>
            </a:r>
            <a:r>
              <a:rPr lang="en-US" sz="2400" dirty="0"/>
              <a:t> are conducted and then, </a:t>
            </a:r>
            <a:r>
              <a:rPr lang="en-US" sz="2400" b="1" i="1" dirty="0"/>
              <a:t>iteratively</a:t>
            </a:r>
            <a:r>
              <a:rPr lang="en-US" sz="2400" dirty="0"/>
              <a:t>, based on the results of these sensitivity analyses, new specifications are developed and </a:t>
            </a:r>
            <a:r>
              <a:rPr lang="en-US" sz="2400" b="1" i="1" dirty="0"/>
              <a:t>validated</a:t>
            </a:r>
          </a:p>
        </p:txBody>
      </p:sp>
      <p:sp>
        <p:nvSpPr>
          <p:cNvPr id="4" name="Slide Number Placeholder 3">
            <a:extLst>
              <a:ext uri="{FF2B5EF4-FFF2-40B4-BE49-F238E27FC236}">
                <a16:creationId xmlns:a16="http://schemas.microsoft.com/office/drawing/2014/main" id="{94D00E8F-6C88-6B45-34D6-583F3D4594ED}"/>
              </a:ext>
            </a:extLst>
          </p:cNvPr>
          <p:cNvSpPr>
            <a:spLocks noGrp="1"/>
          </p:cNvSpPr>
          <p:nvPr>
            <p:ph type="sldNum" sz="quarter" idx="12"/>
          </p:nvPr>
        </p:nvSpPr>
        <p:spPr/>
        <p:txBody>
          <a:bodyPr/>
          <a:lstStyle/>
          <a:p>
            <a:fld id="{72DD4F55-0E22-8845-9732-CAADCAF007A6}" type="slidenum">
              <a:rPr lang="en-US" smtClean="0"/>
              <a:t>10</a:t>
            </a:fld>
            <a:endParaRPr lang="en-US" dirty="0"/>
          </a:p>
        </p:txBody>
      </p:sp>
    </p:spTree>
    <p:extLst>
      <p:ext uri="{BB962C8B-B14F-4D97-AF65-F5344CB8AC3E}">
        <p14:creationId xmlns:p14="http://schemas.microsoft.com/office/powerpoint/2010/main" val="329899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50FA-5F6C-1937-334E-4C3922E2A97C}"/>
              </a:ext>
            </a:extLst>
          </p:cNvPr>
          <p:cNvSpPr>
            <a:spLocks noGrp="1"/>
          </p:cNvSpPr>
          <p:nvPr>
            <p:ph type="title"/>
          </p:nvPr>
        </p:nvSpPr>
        <p:spPr>
          <a:xfrm>
            <a:off x="838200" y="520402"/>
            <a:ext cx="3699294" cy="1325563"/>
          </a:xfrm>
        </p:spPr>
        <p:txBody>
          <a:bodyPr>
            <a:normAutofit fontScale="90000"/>
          </a:bodyPr>
          <a:lstStyle/>
          <a:p>
            <a:r>
              <a:rPr lang="en-US" sz="4000" b="1" dirty="0"/>
              <a:t>The anatomy of </a:t>
            </a:r>
            <a:br>
              <a:rPr lang="en-US" sz="4000" b="1" dirty="0"/>
            </a:br>
            <a:r>
              <a:rPr lang="en-US" sz="4000" b="1" dirty="0"/>
              <a:t>a sensitivity </a:t>
            </a:r>
            <a:br>
              <a:rPr lang="en-US" sz="4000" b="1" dirty="0"/>
            </a:br>
            <a:r>
              <a:rPr lang="en-US" sz="4000" b="1" dirty="0"/>
              <a:t>analysis</a:t>
            </a:r>
          </a:p>
        </p:txBody>
      </p:sp>
      <p:sp>
        <p:nvSpPr>
          <p:cNvPr id="5" name="Content Placeholder 4">
            <a:extLst>
              <a:ext uri="{FF2B5EF4-FFF2-40B4-BE49-F238E27FC236}">
                <a16:creationId xmlns:a16="http://schemas.microsoft.com/office/drawing/2014/main" id="{3EA238FB-D08F-AC4F-16F6-089D0F3A67D3}"/>
              </a:ext>
            </a:extLst>
          </p:cNvPr>
          <p:cNvSpPr>
            <a:spLocks noGrp="1"/>
          </p:cNvSpPr>
          <p:nvPr>
            <p:ph sz="half" idx="1"/>
          </p:nvPr>
        </p:nvSpPr>
        <p:spPr>
          <a:xfrm>
            <a:off x="838200" y="2038288"/>
            <a:ext cx="3509513" cy="4086467"/>
          </a:xfrm>
        </p:spPr>
        <p:txBody>
          <a:bodyPr>
            <a:normAutofit/>
          </a:bodyPr>
          <a:lstStyle/>
          <a:p>
            <a:r>
              <a:rPr lang="en-US" sz="2300" dirty="0"/>
              <a:t>Typically, in a sensitivity analysis, there is a single </a:t>
            </a:r>
            <a:r>
              <a:rPr lang="en-US" sz="2300" b="1" i="1" dirty="0"/>
              <a:t>cohort entry event</a:t>
            </a:r>
            <a:r>
              <a:rPr lang="en-US" sz="2300" dirty="0"/>
              <a:t> like the occurrence of a clinical observation that you see here</a:t>
            </a:r>
          </a:p>
          <a:p>
            <a:r>
              <a:rPr lang="en-US" sz="2300" dirty="0"/>
              <a:t>This is followed by one or more </a:t>
            </a:r>
            <a:r>
              <a:rPr lang="en-US" sz="2300" b="1" i="1" dirty="0"/>
              <a:t>inclusion criteria </a:t>
            </a:r>
            <a:r>
              <a:rPr lang="en-US" sz="2300" dirty="0"/>
              <a:t>each of which cause attrition in the cohort first defined by the entry event</a:t>
            </a:r>
          </a:p>
        </p:txBody>
      </p:sp>
      <p:pic>
        <p:nvPicPr>
          <p:cNvPr id="7" name="Content Placeholder 6">
            <a:extLst>
              <a:ext uri="{FF2B5EF4-FFF2-40B4-BE49-F238E27FC236}">
                <a16:creationId xmlns:a16="http://schemas.microsoft.com/office/drawing/2014/main" id="{39AECB8A-465E-5F8F-31B8-19E358262017}"/>
              </a:ext>
            </a:extLst>
          </p:cNvPr>
          <p:cNvPicPr>
            <a:picLocks noGrp="1" noChangeAspect="1"/>
          </p:cNvPicPr>
          <p:nvPr>
            <p:ph sz="half" idx="2"/>
          </p:nvPr>
        </p:nvPicPr>
        <p:blipFill>
          <a:blip r:embed="rId2"/>
          <a:stretch>
            <a:fillRect/>
          </a:stretch>
        </p:blipFill>
        <p:spPr>
          <a:xfrm>
            <a:off x="4533540" y="557808"/>
            <a:ext cx="6975445" cy="5515188"/>
          </a:xfrm>
          <a:prstGeom prst="rect">
            <a:avLst/>
          </a:prstGeom>
        </p:spPr>
      </p:pic>
      <p:sp>
        <p:nvSpPr>
          <p:cNvPr id="4" name="Slide Number Placeholder 3">
            <a:extLst>
              <a:ext uri="{FF2B5EF4-FFF2-40B4-BE49-F238E27FC236}">
                <a16:creationId xmlns:a16="http://schemas.microsoft.com/office/drawing/2014/main" id="{1EAF1767-B4DF-3DCA-FB79-9F4B6BD98981}"/>
              </a:ext>
            </a:extLst>
          </p:cNvPr>
          <p:cNvSpPr>
            <a:spLocks noGrp="1"/>
          </p:cNvSpPr>
          <p:nvPr>
            <p:ph type="sldNum" sz="quarter" idx="12"/>
          </p:nvPr>
        </p:nvSpPr>
        <p:spPr/>
        <p:txBody>
          <a:bodyPr/>
          <a:lstStyle/>
          <a:p>
            <a:fld id="{72DD4F55-0E22-8845-9732-CAADCAF007A6}" type="slidenum">
              <a:rPr lang="en-US" smtClean="0"/>
              <a:t>11</a:t>
            </a:fld>
            <a:endParaRPr lang="en-US" dirty="0"/>
          </a:p>
        </p:txBody>
      </p:sp>
      <p:sp>
        <p:nvSpPr>
          <p:cNvPr id="8" name="Oval 7">
            <a:extLst>
              <a:ext uri="{FF2B5EF4-FFF2-40B4-BE49-F238E27FC236}">
                <a16:creationId xmlns:a16="http://schemas.microsoft.com/office/drawing/2014/main" id="{975D8ABC-3E8C-9DA5-0296-440078711028}"/>
              </a:ext>
            </a:extLst>
          </p:cNvPr>
          <p:cNvSpPr/>
          <p:nvPr/>
        </p:nvSpPr>
        <p:spPr>
          <a:xfrm>
            <a:off x="4261448" y="4192526"/>
            <a:ext cx="2346394" cy="1949482"/>
          </a:xfrm>
          <a:prstGeom prst="ellipse">
            <a:avLst/>
          </a:prstGeom>
          <a:solidFill>
            <a:schemeClr val="accent1">
              <a:lumMod val="60000"/>
              <a:lumOff val="40000"/>
              <a:alpha val="24000"/>
            </a:scheme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93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anim calcmode="lin" valueType="num">
                                      <p:cBhvr>
                                        <p:cTn id="9" dur="1250" fill="hold"/>
                                        <p:tgtEl>
                                          <p:spTgt spid="8"/>
                                        </p:tgtEl>
                                        <p:attrNameLst>
                                          <p:attrName>style.rotation</p:attrName>
                                        </p:attrNameLst>
                                      </p:cBhvr>
                                      <p:tavLst>
                                        <p:tav tm="0">
                                          <p:val>
                                            <p:fltVal val="90"/>
                                          </p:val>
                                        </p:tav>
                                        <p:tav tm="100000">
                                          <p:val>
                                            <p:fltVal val="0"/>
                                          </p:val>
                                        </p:tav>
                                      </p:tavLst>
                                    </p:anim>
                                    <p:animEffect transition="in" filter="fade">
                                      <p:cBhvr>
                                        <p:cTn id="10"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50FA-5F6C-1937-334E-4C3922E2A97C}"/>
              </a:ext>
            </a:extLst>
          </p:cNvPr>
          <p:cNvSpPr>
            <a:spLocks noGrp="1"/>
          </p:cNvSpPr>
          <p:nvPr>
            <p:ph type="title"/>
          </p:nvPr>
        </p:nvSpPr>
        <p:spPr>
          <a:xfrm>
            <a:off x="838200" y="520402"/>
            <a:ext cx="3699294" cy="1325563"/>
          </a:xfrm>
        </p:spPr>
        <p:txBody>
          <a:bodyPr>
            <a:normAutofit fontScale="90000"/>
          </a:bodyPr>
          <a:lstStyle/>
          <a:p>
            <a:r>
              <a:rPr lang="en-US" sz="4000" b="1" dirty="0"/>
              <a:t>The anatomy of </a:t>
            </a:r>
            <a:br>
              <a:rPr lang="en-US" sz="4000" b="1" dirty="0"/>
            </a:br>
            <a:r>
              <a:rPr lang="en-US" sz="4000" b="1" dirty="0"/>
              <a:t>a sensitivity </a:t>
            </a:r>
            <a:br>
              <a:rPr lang="en-US" sz="4000" b="1" dirty="0"/>
            </a:br>
            <a:r>
              <a:rPr lang="en-US" sz="4000" b="1" dirty="0"/>
              <a:t>analysis (2)</a:t>
            </a:r>
          </a:p>
        </p:txBody>
      </p:sp>
      <p:sp>
        <p:nvSpPr>
          <p:cNvPr id="5" name="Content Placeholder 4">
            <a:extLst>
              <a:ext uri="{FF2B5EF4-FFF2-40B4-BE49-F238E27FC236}">
                <a16:creationId xmlns:a16="http://schemas.microsoft.com/office/drawing/2014/main" id="{3EA238FB-D08F-AC4F-16F6-089D0F3A67D3}"/>
              </a:ext>
            </a:extLst>
          </p:cNvPr>
          <p:cNvSpPr>
            <a:spLocks noGrp="1"/>
          </p:cNvSpPr>
          <p:nvPr>
            <p:ph sz="half" idx="1"/>
          </p:nvPr>
        </p:nvSpPr>
        <p:spPr>
          <a:xfrm>
            <a:off x="838200" y="2038288"/>
            <a:ext cx="3509513" cy="4086467"/>
          </a:xfrm>
        </p:spPr>
        <p:txBody>
          <a:bodyPr>
            <a:normAutofit/>
          </a:bodyPr>
          <a:lstStyle/>
          <a:p>
            <a:r>
              <a:rPr lang="en-US" sz="2300" dirty="0"/>
              <a:t>To continue, MUBAS and/or other research partners in the network study run the sensitivity analysis on real data in an OMOP CDM</a:t>
            </a:r>
          </a:p>
          <a:p>
            <a:r>
              <a:rPr lang="en-US" sz="2300" dirty="0"/>
              <a:t>Then, based on the results, the COVID-19 outcome cohort, which might be used in multiple analyses, is developed at the coordinating center</a:t>
            </a:r>
          </a:p>
        </p:txBody>
      </p:sp>
      <p:pic>
        <p:nvPicPr>
          <p:cNvPr id="7" name="Content Placeholder 6">
            <a:extLst>
              <a:ext uri="{FF2B5EF4-FFF2-40B4-BE49-F238E27FC236}">
                <a16:creationId xmlns:a16="http://schemas.microsoft.com/office/drawing/2014/main" id="{39AECB8A-465E-5F8F-31B8-19E358262017}"/>
              </a:ext>
            </a:extLst>
          </p:cNvPr>
          <p:cNvPicPr>
            <a:picLocks noGrp="1" noChangeAspect="1"/>
          </p:cNvPicPr>
          <p:nvPr>
            <p:ph sz="half" idx="2"/>
          </p:nvPr>
        </p:nvPicPr>
        <p:blipFill>
          <a:blip r:embed="rId2"/>
          <a:stretch>
            <a:fillRect/>
          </a:stretch>
        </p:blipFill>
        <p:spPr>
          <a:xfrm>
            <a:off x="4533540" y="557808"/>
            <a:ext cx="6975445" cy="5515188"/>
          </a:xfrm>
          <a:prstGeom prst="rect">
            <a:avLst/>
          </a:prstGeom>
        </p:spPr>
      </p:pic>
      <p:sp>
        <p:nvSpPr>
          <p:cNvPr id="4" name="Slide Number Placeholder 3">
            <a:extLst>
              <a:ext uri="{FF2B5EF4-FFF2-40B4-BE49-F238E27FC236}">
                <a16:creationId xmlns:a16="http://schemas.microsoft.com/office/drawing/2014/main" id="{1EAF1767-B4DF-3DCA-FB79-9F4B6BD98981}"/>
              </a:ext>
            </a:extLst>
          </p:cNvPr>
          <p:cNvSpPr>
            <a:spLocks noGrp="1"/>
          </p:cNvSpPr>
          <p:nvPr>
            <p:ph type="sldNum" sz="quarter" idx="12"/>
          </p:nvPr>
        </p:nvSpPr>
        <p:spPr/>
        <p:txBody>
          <a:bodyPr/>
          <a:lstStyle/>
          <a:p>
            <a:fld id="{72DD4F55-0E22-8845-9732-CAADCAF007A6}" type="slidenum">
              <a:rPr lang="en-US" smtClean="0"/>
              <a:t>12</a:t>
            </a:fld>
            <a:endParaRPr lang="en-US" dirty="0"/>
          </a:p>
        </p:txBody>
      </p:sp>
      <p:sp>
        <p:nvSpPr>
          <p:cNvPr id="3" name="Oval 2">
            <a:extLst>
              <a:ext uri="{FF2B5EF4-FFF2-40B4-BE49-F238E27FC236}">
                <a16:creationId xmlns:a16="http://schemas.microsoft.com/office/drawing/2014/main" id="{1D5B83E6-155F-B231-E116-09C4E733DD33}"/>
              </a:ext>
            </a:extLst>
          </p:cNvPr>
          <p:cNvSpPr/>
          <p:nvPr/>
        </p:nvSpPr>
        <p:spPr>
          <a:xfrm>
            <a:off x="4261448" y="4192526"/>
            <a:ext cx="2346394" cy="1949482"/>
          </a:xfrm>
          <a:prstGeom prst="ellipse">
            <a:avLst/>
          </a:prstGeom>
          <a:solidFill>
            <a:schemeClr val="accent1">
              <a:lumMod val="60000"/>
              <a:lumOff val="40000"/>
              <a:alpha val="24000"/>
            </a:scheme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09061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 calcmode="lin" valueType="num">
                                      <p:cBhvr>
                                        <p:cTn id="9" dur="1250" fill="hold"/>
                                        <p:tgtEl>
                                          <p:spTgt spid="3"/>
                                        </p:tgtEl>
                                        <p:attrNameLst>
                                          <p:attrName>style.rotation</p:attrName>
                                        </p:attrNameLst>
                                      </p:cBhvr>
                                      <p:tavLst>
                                        <p:tav tm="0">
                                          <p:val>
                                            <p:fltVal val="90"/>
                                          </p:val>
                                        </p:tav>
                                        <p:tav tm="100000">
                                          <p:val>
                                            <p:fltVal val="0"/>
                                          </p:val>
                                        </p:tav>
                                      </p:tavLst>
                                    </p:anim>
                                    <p:animEffect transition="in" filter="fade">
                                      <p:cBhvr>
                                        <p:cTn id="10"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50FA-5F6C-1937-334E-4C3922E2A97C}"/>
              </a:ext>
            </a:extLst>
          </p:cNvPr>
          <p:cNvSpPr>
            <a:spLocks noGrp="1"/>
          </p:cNvSpPr>
          <p:nvPr>
            <p:ph type="title"/>
          </p:nvPr>
        </p:nvSpPr>
        <p:spPr>
          <a:xfrm>
            <a:off x="838200" y="520402"/>
            <a:ext cx="3699294" cy="1325563"/>
          </a:xfrm>
        </p:spPr>
        <p:txBody>
          <a:bodyPr>
            <a:normAutofit fontScale="90000"/>
          </a:bodyPr>
          <a:lstStyle/>
          <a:p>
            <a:r>
              <a:rPr lang="en-US" sz="4000" b="1" dirty="0"/>
              <a:t>A sensitivity </a:t>
            </a:r>
            <a:br>
              <a:rPr lang="en-US" sz="4000" b="1" dirty="0"/>
            </a:br>
            <a:r>
              <a:rPr lang="en-US" sz="4000" b="1" dirty="0"/>
              <a:t>analysis informed outcome cohort</a:t>
            </a:r>
          </a:p>
        </p:txBody>
      </p:sp>
      <p:sp>
        <p:nvSpPr>
          <p:cNvPr id="5" name="Content Placeholder 4">
            <a:extLst>
              <a:ext uri="{FF2B5EF4-FFF2-40B4-BE49-F238E27FC236}">
                <a16:creationId xmlns:a16="http://schemas.microsoft.com/office/drawing/2014/main" id="{3EA238FB-D08F-AC4F-16F6-089D0F3A67D3}"/>
              </a:ext>
            </a:extLst>
          </p:cNvPr>
          <p:cNvSpPr>
            <a:spLocks noGrp="1"/>
          </p:cNvSpPr>
          <p:nvPr>
            <p:ph sz="half" idx="1"/>
          </p:nvPr>
        </p:nvSpPr>
        <p:spPr>
          <a:xfrm>
            <a:off x="838200" y="2072794"/>
            <a:ext cx="10652185" cy="4086467"/>
          </a:xfrm>
        </p:spPr>
        <p:txBody>
          <a:bodyPr>
            <a:normAutofit/>
          </a:bodyPr>
          <a:lstStyle/>
          <a:p>
            <a:r>
              <a:rPr lang="en-US" sz="2300" dirty="0"/>
              <a:t>Guided by attrition results, </a:t>
            </a:r>
            <a:br>
              <a:rPr lang="en-US" sz="2300" dirty="0"/>
            </a:br>
            <a:r>
              <a:rPr lang="en-US" sz="2300" dirty="0"/>
              <a:t>an outcome cohort is </a:t>
            </a:r>
            <a:br>
              <a:rPr lang="en-US" sz="2300" dirty="0"/>
            </a:br>
            <a:r>
              <a:rPr lang="en-US" sz="2300" dirty="0"/>
              <a:t>fashioned with multiple </a:t>
            </a:r>
            <a:br>
              <a:rPr lang="en-US" sz="2300" dirty="0"/>
            </a:br>
            <a:r>
              <a:rPr lang="en-US" sz="2300" dirty="0"/>
              <a:t>entry pathways</a:t>
            </a:r>
          </a:p>
          <a:p>
            <a:r>
              <a:rPr lang="en-US" sz="2300" dirty="0"/>
              <a:t>These pathways may have </a:t>
            </a:r>
            <a:br>
              <a:rPr lang="en-US" sz="2300" dirty="0"/>
            </a:br>
            <a:r>
              <a:rPr lang="en-US" sz="2300" dirty="0"/>
              <a:t>been chosen to account </a:t>
            </a:r>
            <a:br>
              <a:rPr lang="en-US" sz="2300" dirty="0"/>
            </a:br>
            <a:r>
              <a:rPr lang="en-US" sz="2300" dirty="0"/>
              <a:t>for heterogeneous data </a:t>
            </a:r>
            <a:br>
              <a:rPr lang="en-US" sz="2300" dirty="0"/>
            </a:br>
            <a:r>
              <a:rPr lang="en-US" sz="2300" dirty="0"/>
              <a:t>across the network study </a:t>
            </a:r>
            <a:br>
              <a:rPr lang="en-US" sz="2300" dirty="0"/>
            </a:br>
            <a:r>
              <a:rPr lang="en-US" sz="2300" dirty="0"/>
              <a:t>partners</a:t>
            </a:r>
          </a:p>
          <a:p>
            <a:r>
              <a:rPr lang="en-US" sz="2300" dirty="0"/>
              <a:t>A good sensitivity analysis informed outcome cohort can “square the circle” yielding </a:t>
            </a:r>
            <a:r>
              <a:rPr lang="en-US" sz="2300" b="1" i="1" dirty="0"/>
              <a:t>interoperability</a:t>
            </a:r>
            <a:r>
              <a:rPr lang="en-US" sz="2300" dirty="0"/>
              <a:t> in the course of </a:t>
            </a:r>
            <a:r>
              <a:rPr lang="en-US" sz="2300" b="1" i="1" dirty="0"/>
              <a:t>heterogeneity</a:t>
            </a:r>
            <a:r>
              <a:rPr lang="en-US" sz="2300" dirty="0"/>
              <a:t> </a:t>
            </a:r>
          </a:p>
        </p:txBody>
      </p:sp>
      <p:sp>
        <p:nvSpPr>
          <p:cNvPr id="4" name="Slide Number Placeholder 3">
            <a:extLst>
              <a:ext uri="{FF2B5EF4-FFF2-40B4-BE49-F238E27FC236}">
                <a16:creationId xmlns:a16="http://schemas.microsoft.com/office/drawing/2014/main" id="{1EAF1767-B4DF-3DCA-FB79-9F4B6BD98981}"/>
              </a:ext>
            </a:extLst>
          </p:cNvPr>
          <p:cNvSpPr>
            <a:spLocks noGrp="1"/>
          </p:cNvSpPr>
          <p:nvPr>
            <p:ph type="sldNum" sz="quarter" idx="12"/>
          </p:nvPr>
        </p:nvSpPr>
        <p:spPr/>
        <p:txBody>
          <a:bodyPr/>
          <a:lstStyle/>
          <a:p>
            <a:fld id="{72DD4F55-0E22-8845-9732-CAADCAF007A6}" type="slidenum">
              <a:rPr lang="en-US" smtClean="0"/>
              <a:t>13</a:t>
            </a:fld>
            <a:endParaRPr lang="en-US" dirty="0"/>
          </a:p>
        </p:txBody>
      </p:sp>
      <p:pic>
        <p:nvPicPr>
          <p:cNvPr id="9" name="Content Placeholder 8">
            <a:extLst>
              <a:ext uri="{FF2B5EF4-FFF2-40B4-BE49-F238E27FC236}">
                <a16:creationId xmlns:a16="http://schemas.microsoft.com/office/drawing/2014/main" id="{B6444587-E8C0-AC47-E4D8-B3C8C51CB692}"/>
              </a:ext>
            </a:extLst>
          </p:cNvPr>
          <p:cNvPicPr>
            <a:picLocks noGrp="1" noChangeAspect="1"/>
          </p:cNvPicPr>
          <p:nvPr>
            <p:ph sz="half" idx="2"/>
          </p:nvPr>
        </p:nvPicPr>
        <p:blipFill>
          <a:blip r:embed="rId2"/>
          <a:stretch>
            <a:fillRect/>
          </a:stretch>
        </p:blipFill>
        <p:spPr>
          <a:xfrm>
            <a:off x="4537494" y="547508"/>
            <a:ext cx="7084366" cy="4491634"/>
          </a:xfrm>
          <a:prstGeom prst="rect">
            <a:avLst/>
          </a:prstGeom>
        </p:spPr>
      </p:pic>
      <p:sp>
        <p:nvSpPr>
          <p:cNvPr id="10" name="Oval 9">
            <a:extLst>
              <a:ext uri="{FF2B5EF4-FFF2-40B4-BE49-F238E27FC236}">
                <a16:creationId xmlns:a16="http://schemas.microsoft.com/office/drawing/2014/main" id="{1CDB9BB5-19D4-6CF1-8EF9-FF7638E9933A}"/>
              </a:ext>
            </a:extLst>
          </p:cNvPr>
          <p:cNvSpPr/>
          <p:nvPr/>
        </p:nvSpPr>
        <p:spPr>
          <a:xfrm>
            <a:off x="4382217" y="1380226"/>
            <a:ext cx="5607170" cy="3174521"/>
          </a:xfrm>
          <a:prstGeom prst="ellipse">
            <a:avLst/>
          </a:prstGeom>
          <a:solidFill>
            <a:schemeClr val="accent1">
              <a:lumMod val="60000"/>
              <a:lumOff val="40000"/>
              <a:alpha val="24000"/>
            </a:scheme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6171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250" fill="hold"/>
                                        <p:tgtEl>
                                          <p:spTgt spid="10"/>
                                        </p:tgtEl>
                                        <p:attrNameLst>
                                          <p:attrName>ppt_w</p:attrName>
                                        </p:attrNameLst>
                                      </p:cBhvr>
                                      <p:tavLst>
                                        <p:tav tm="0">
                                          <p:val>
                                            <p:fltVal val="0"/>
                                          </p:val>
                                        </p:tav>
                                        <p:tav tm="100000">
                                          <p:val>
                                            <p:strVal val="#ppt_w"/>
                                          </p:val>
                                        </p:tav>
                                      </p:tavLst>
                                    </p:anim>
                                    <p:anim calcmode="lin" valueType="num">
                                      <p:cBhvr>
                                        <p:cTn id="8" dur="1250" fill="hold"/>
                                        <p:tgtEl>
                                          <p:spTgt spid="10"/>
                                        </p:tgtEl>
                                        <p:attrNameLst>
                                          <p:attrName>ppt_h</p:attrName>
                                        </p:attrNameLst>
                                      </p:cBhvr>
                                      <p:tavLst>
                                        <p:tav tm="0">
                                          <p:val>
                                            <p:fltVal val="0"/>
                                          </p:val>
                                        </p:tav>
                                        <p:tav tm="100000">
                                          <p:val>
                                            <p:strVal val="#ppt_h"/>
                                          </p:val>
                                        </p:tav>
                                      </p:tavLst>
                                    </p:anim>
                                    <p:anim calcmode="lin" valueType="num">
                                      <p:cBhvr>
                                        <p:cTn id="9" dur="1250" fill="hold"/>
                                        <p:tgtEl>
                                          <p:spTgt spid="10"/>
                                        </p:tgtEl>
                                        <p:attrNameLst>
                                          <p:attrName>style.rotation</p:attrName>
                                        </p:attrNameLst>
                                      </p:cBhvr>
                                      <p:tavLst>
                                        <p:tav tm="0">
                                          <p:val>
                                            <p:fltVal val="90"/>
                                          </p:val>
                                        </p:tav>
                                        <p:tav tm="100000">
                                          <p:val>
                                            <p:fltVal val="0"/>
                                          </p:val>
                                        </p:tav>
                                      </p:tavLst>
                                    </p:anim>
                                    <p:animEffect transition="in" filter="fade">
                                      <p:cBhvr>
                                        <p:cTn id="10"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BCBAA2-9144-3E24-10E6-3DCF3CFAFE16}"/>
              </a:ext>
            </a:extLst>
          </p:cNvPr>
          <p:cNvSpPr>
            <a:spLocks noGrp="1"/>
          </p:cNvSpPr>
          <p:nvPr>
            <p:ph type="title"/>
          </p:nvPr>
        </p:nvSpPr>
        <p:spPr/>
        <p:txBody>
          <a:bodyPr/>
          <a:lstStyle/>
          <a:p>
            <a:r>
              <a:rPr lang="en-US" b="1" dirty="0"/>
              <a:t>In reality…</a:t>
            </a:r>
          </a:p>
        </p:txBody>
      </p:sp>
      <p:sp>
        <p:nvSpPr>
          <p:cNvPr id="7" name="Content Placeholder 6">
            <a:extLst>
              <a:ext uri="{FF2B5EF4-FFF2-40B4-BE49-F238E27FC236}">
                <a16:creationId xmlns:a16="http://schemas.microsoft.com/office/drawing/2014/main" id="{F6D18236-266B-FB85-76CA-B8C41CAD47EC}"/>
              </a:ext>
            </a:extLst>
          </p:cNvPr>
          <p:cNvSpPr>
            <a:spLocks noGrp="1"/>
          </p:cNvSpPr>
          <p:nvPr>
            <p:ph idx="1"/>
          </p:nvPr>
        </p:nvSpPr>
        <p:spPr>
          <a:xfrm>
            <a:off x="838200" y="1665205"/>
            <a:ext cx="10515600" cy="4351338"/>
          </a:xfrm>
        </p:spPr>
        <p:txBody>
          <a:bodyPr>
            <a:normAutofit lnSpcReduction="10000"/>
          </a:bodyPr>
          <a:lstStyle/>
          <a:p>
            <a:r>
              <a:rPr lang="en-US" sz="2400" dirty="0"/>
              <a:t>The IDSR </a:t>
            </a:r>
            <a:r>
              <a:rPr lang="en-US" sz="2400" dirty="0">
                <a:hlinkClick r:id="rId2"/>
              </a:rPr>
              <a:t>under-performed</a:t>
            </a:r>
            <a:r>
              <a:rPr lang="en-US" sz="2400" dirty="0"/>
              <a:t> in Malawi and maybe elsewhere during the 2014 Ebola outbreak </a:t>
            </a:r>
          </a:p>
          <a:p>
            <a:r>
              <a:rPr lang="en-US" sz="2400" dirty="0"/>
              <a:t>A review of the data collected in the IDSR in Malawi by </a:t>
            </a:r>
            <a:r>
              <a:rPr lang="en-US" sz="2400" b="1" i="1" dirty="0"/>
              <a:t>MUBAS</a:t>
            </a:r>
            <a:r>
              <a:rPr lang="en-US" sz="2400" dirty="0"/>
              <a:t> as part of the COVID-19 pandemic indicates that, while cases with positive PCR and/or antigen test results are more or less available, depending on the population (institutional more, community less), cases with negative results from both PCR and antigen testing are much harder to access digitally</a:t>
            </a:r>
          </a:p>
          <a:p>
            <a:r>
              <a:rPr lang="en-US" sz="2400" dirty="0"/>
              <a:t>One conclusion may be, given the previous issues uncovered with the IDSR during the Ebola outbreak, that the IDSR wasn’t designed to conduct large scale </a:t>
            </a:r>
            <a:r>
              <a:rPr lang="en-US" sz="2400" b="1" i="1" dirty="0"/>
              <a:t>pcr surveillance</a:t>
            </a:r>
            <a:r>
              <a:rPr lang="en-US" sz="2400" dirty="0"/>
              <a:t> and/or </a:t>
            </a:r>
            <a:r>
              <a:rPr lang="en-US" sz="2400" b="1" i="1" dirty="0"/>
              <a:t>antigen surveillance</a:t>
            </a:r>
            <a:r>
              <a:rPr lang="en-US" sz="2400" dirty="0"/>
              <a:t> during a pandemic</a:t>
            </a:r>
          </a:p>
          <a:p>
            <a:r>
              <a:rPr lang="en-US" sz="2400" dirty="0"/>
              <a:t>It does appear, however, that Malawi still made good use of the IDSR as a platform for recording several serosurveys both in institutions and in convenience/sentinel surveillance groups drawn from the community</a:t>
            </a:r>
          </a:p>
        </p:txBody>
      </p:sp>
      <p:sp>
        <p:nvSpPr>
          <p:cNvPr id="5" name="Slide Number Placeholder 4">
            <a:extLst>
              <a:ext uri="{FF2B5EF4-FFF2-40B4-BE49-F238E27FC236}">
                <a16:creationId xmlns:a16="http://schemas.microsoft.com/office/drawing/2014/main" id="{B5664F37-D2E0-61BE-2F6E-A5D4DC4F93A3}"/>
              </a:ext>
            </a:extLst>
          </p:cNvPr>
          <p:cNvSpPr>
            <a:spLocks noGrp="1"/>
          </p:cNvSpPr>
          <p:nvPr>
            <p:ph type="sldNum" sz="quarter" idx="12"/>
          </p:nvPr>
        </p:nvSpPr>
        <p:spPr/>
        <p:txBody>
          <a:bodyPr/>
          <a:lstStyle/>
          <a:p>
            <a:fld id="{72DD4F55-0E22-8845-9732-CAADCAF007A6}" type="slidenum">
              <a:rPr lang="en-US" smtClean="0"/>
              <a:t>14</a:t>
            </a:fld>
            <a:endParaRPr lang="en-US" dirty="0"/>
          </a:p>
        </p:txBody>
      </p:sp>
    </p:spTree>
    <p:extLst>
      <p:ext uri="{BB962C8B-B14F-4D97-AF65-F5344CB8AC3E}">
        <p14:creationId xmlns:p14="http://schemas.microsoft.com/office/powerpoint/2010/main" val="73229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3248-A1F7-DE24-2496-AB8852B15082}"/>
              </a:ext>
            </a:extLst>
          </p:cNvPr>
          <p:cNvSpPr>
            <a:spLocks noGrp="1"/>
          </p:cNvSpPr>
          <p:nvPr>
            <p:ph type="title"/>
          </p:nvPr>
        </p:nvSpPr>
        <p:spPr/>
        <p:txBody>
          <a:bodyPr/>
          <a:lstStyle/>
          <a:p>
            <a:r>
              <a:rPr lang="en-US" b="1" dirty="0"/>
              <a:t>In reality (2)…</a:t>
            </a:r>
          </a:p>
        </p:txBody>
      </p:sp>
      <p:sp>
        <p:nvSpPr>
          <p:cNvPr id="3" name="Content Placeholder 2">
            <a:extLst>
              <a:ext uri="{FF2B5EF4-FFF2-40B4-BE49-F238E27FC236}">
                <a16:creationId xmlns:a16="http://schemas.microsoft.com/office/drawing/2014/main" id="{09D5AD2B-BC6A-4634-6A4D-3EA925856167}"/>
              </a:ext>
            </a:extLst>
          </p:cNvPr>
          <p:cNvSpPr>
            <a:spLocks noGrp="1"/>
          </p:cNvSpPr>
          <p:nvPr>
            <p:ph idx="1"/>
          </p:nvPr>
        </p:nvSpPr>
        <p:spPr>
          <a:xfrm>
            <a:off x="838200" y="1633120"/>
            <a:ext cx="10515600" cy="4723229"/>
          </a:xfrm>
        </p:spPr>
        <p:txBody>
          <a:bodyPr>
            <a:noAutofit/>
          </a:bodyPr>
          <a:lstStyle/>
          <a:p>
            <a:r>
              <a:rPr lang="en-US" sz="2400" dirty="0"/>
              <a:t>Also, apart from the IDSR, additional serosurveys were undertaken in special communities during the pandemic</a:t>
            </a:r>
          </a:p>
          <a:p>
            <a:pPr lvl="1"/>
            <a:r>
              <a:rPr lang="en-US" sz="2100" dirty="0"/>
              <a:t>One serosurvey was undertaken with </a:t>
            </a:r>
            <a:r>
              <a:rPr lang="en-US" sz="2100" dirty="0">
                <a:hlinkClick r:id="rId2"/>
              </a:rPr>
              <a:t>blood donors</a:t>
            </a:r>
            <a:endParaRPr lang="en-US" sz="2100" dirty="0"/>
          </a:p>
          <a:p>
            <a:pPr lvl="1"/>
            <a:r>
              <a:rPr lang="en-US" sz="2100" dirty="0"/>
              <a:t>A second serosurvey was undertaken with </a:t>
            </a:r>
            <a:r>
              <a:rPr lang="en-US" sz="2100" dirty="0">
                <a:hlinkClick r:id="rId3"/>
              </a:rPr>
              <a:t>health care workers</a:t>
            </a:r>
            <a:endParaRPr lang="en-US" sz="2100" dirty="0"/>
          </a:p>
          <a:p>
            <a:r>
              <a:rPr lang="en-US" sz="2400" dirty="0"/>
              <a:t>In summary, this seems to be what happened with the IDSR in Malawi during the pandemic</a:t>
            </a:r>
          </a:p>
          <a:p>
            <a:pPr lvl="1">
              <a:spcBef>
                <a:spcPts val="400"/>
              </a:spcBef>
            </a:pPr>
            <a:r>
              <a:rPr lang="en-US" sz="2100" dirty="0"/>
              <a:t>The IDSR was used to conduct </a:t>
            </a:r>
            <a:r>
              <a:rPr lang="en-US" sz="2100" b="1" i="1" dirty="0"/>
              <a:t>syndromic surveillance</a:t>
            </a:r>
            <a:r>
              <a:rPr lang="en-US" sz="2100" dirty="0"/>
              <a:t> creating suspected cases</a:t>
            </a:r>
          </a:p>
          <a:p>
            <a:pPr lvl="1">
              <a:spcBef>
                <a:spcPts val="400"/>
              </a:spcBef>
            </a:pPr>
            <a:r>
              <a:rPr lang="en-US" sz="2100" dirty="0"/>
              <a:t>The IDSR was sometimes used to conduct </a:t>
            </a:r>
            <a:r>
              <a:rPr lang="en-US" sz="2100" b="1" i="1" dirty="0"/>
              <a:t>antigen surveillance </a:t>
            </a:r>
            <a:r>
              <a:rPr lang="en-US" sz="2100" dirty="0"/>
              <a:t>on suspected cases, creating probable cases</a:t>
            </a:r>
          </a:p>
          <a:p>
            <a:pPr lvl="1">
              <a:spcBef>
                <a:spcPts val="400"/>
              </a:spcBef>
            </a:pPr>
            <a:r>
              <a:rPr lang="en-US" sz="2100" dirty="0"/>
              <a:t>Probable cases didn’t as a rule receive </a:t>
            </a:r>
            <a:r>
              <a:rPr lang="en-US" sz="2100" b="1" i="1" dirty="0"/>
              <a:t>pcr surveillance</a:t>
            </a:r>
          </a:p>
          <a:p>
            <a:pPr lvl="1">
              <a:spcBef>
                <a:spcPts val="400"/>
              </a:spcBef>
            </a:pPr>
            <a:r>
              <a:rPr lang="en-US" sz="2100" dirty="0"/>
              <a:t>Selectively, the IDSR was used to conduct </a:t>
            </a:r>
            <a:r>
              <a:rPr lang="en-US" sz="2100" b="1" i="1" dirty="0"/>
              <a:t>serosurveillance</a:t>
            </a:r>
            <a:r>
              <a:rPr lang="en-US" sz="2100" dirty="0"/>
              <a:t> on suspected and/or probable cases and/or on cases subject to sentinel surveillance</a:t>
            </a:r>
          </a:p>
          <a:p>
            <a:pPr lvl="1">
              <a:spcBef>
                <a:spcPts val="400"/>
              </a:spcBef>
            </a:pPr>
            <a:r>
              <a:rPr lang="en-US" sz="2100" dirty="0"/>
              <a:t>Suspected case that tested negative, no matter the test used, are not digitally accessible at present</a:t>
            </a:r>
            <a:endParaRPr lang="en-US" sz="2400" dirty="0"/>
          </a:p>
          <a:p>
            <a:endParaRPr lang="en-US" sz="2400" dirty="0"/>
          </a:p>
        </p:txBody>
      </p:sp>
      <p:sp>
        <p:nvSpPr>
          <p:cNvPr id="4" name="Slide Number Placeholder 3">
            <a:extLst>
              <a:ext uri="{FF2B5EF4-FFF2-40B4-BE49-F238E27FC236}">
                <a16:creationId xmlns:a16="http://schemas.microsoft.com/office/drawing/2014/main" id="{ABC768ED-65F4-6B65-8624-AABC544B5524}"/>
              </a:ext>
            </a:extLst>
          </p:cNvPr>
          <p:cNvSpPr>
            <a:spLocks noGrp="1"/>
          </p:cNvSpPr>
          <p:nvPr>
            <p:ph type="sldNum" sz="quarter" idx="12"/>
          </p:nvPr>
        </p:nvSpPr>
        <p:spPr/>
        <p:txBody>
          <a:bodyPr/>
          <a:lstStyle/>
          <a:p>
            <a:fld id="{72DD4F55-0E22-8845-9732-CAADCAF007A6}" type="slidenum">
              <a:rPr lang="en-US" smtClean="0"/>
              <a:t>15</a:t>
            </a:fld>
            <a:endParaRPr lang="en-US" dirty="0"/>
          </a:p>
        </p:txBody>
      </p:sp>
    </p:spTree>
    <p:extLst>
      <p:ext uri="{BB962C8B-B14F-4D97-AF65-F5344CB8AC3E}">
        <p14:creationId xmlns:p14="http://schemas.microsoft.com/office/powerpoint/2010/main" val="2689434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9110-7E28-B2E4-EBE3-8E97A0FF2E18}"/>
              </a:ext>
            </a:extLst>
          </p:cNvPr>
          <p:cNvSpPr>
            <a:spLocks noGrp="1"/>
          </p:cNvSpPr>
          <p:nvPr>
            <p:ph type="title"/>
          </p:nvPr>
        </p:nvSpPr>
        <p:spPr/>
        <p:txBody>
          <a:bodyPr/>
          <a:lstStyle/>
          <a:p>
            <a:r>
              <a:rPr lang="en-US" b="1" dirty="0"/>
              <a:t>In reality (3)…</a:t>
            </a:r>
          </a:p>
        </p:txBody>
      </p:sp>
      <p:sp>
        <p:nvSpPr>
          <p:cNvPr id="3" name="Content Placeholder 2">
            <a:extLst>
              <a:ext uri="{FF2B5EF4-FFF2-40B4-BE49-F238E27FC236}">
                <a16:creationId xmlns:a16="http://schemas.microsoft.com/office/drawing/2014/main" id="{3F3A433A-326A-F131-6D3B-CB5C7439357B}"/>
              </a:ext>
            </a:extLst>
          </p:cNvPr>
          <p:cNvSpPr>
            <a:spLocks noGrp="1"/>
          </p:cNvSpPr>
          <p:nvPr>
            <p:ph idx="1"/>
          </p:nvPr>
        </p:nvSpPr>
        <p:spPr>
          <a:xfrm>
            <a:off x="838200" y="1665205"/>
            <a:ext cx="10515600" cy="4351338"/>
          </a:xfrm>
        </p:spPr>
        <p:txBody>
          <a:bodyPr>
            <a:normAutofit lnSpcReduction="10000"/>
          </a:bodyPr>
          <a:lstStyle/>
          <a:p>
            <a:r>
              <a:rPr lang="en-US" sz="2400" dirty="0"/>
              <a:t>The reality in Malawi and other countries -- both LMICs and HICs -- has led to research on mixed models</a:t>
            </a:r>
          </a:p>
          <a:p>
            <a:pPr lvl="1"/>
            <a:r>
              <a:rPr lang="en-US" sz="2100" dirty="0"/>
              <a:t>For example, </a:t>
            </a:r>
            <a:r>
              <a:rPr lang="en-US" sz="2100" dirty="0">
                <a:hlinkClick r:id="rId3"/>
              </a:rPr>
              <a:t>here</a:t>
            </a:r>
            <a:r>
              <a:rPr lang="en-US" sz="2100" dirty="0"/>
              <a:t> it has been reported that COVID-19 positive cases identified by PCR can be successfully predicted using a combination of </a:t>
            </a:r>
            <a:r>
              <a:rPr lang="en-US" sz="2100" b="1" i="1" dirty="0"/>
              <a:t>syndromic surveillance</a:t>
            </a:r>
            <a:r>
              <a:rPr lang="en-US" sz="2100" dirty="0"/>
              <a:t> and </a:t>
            </a:r>
            <a:br>
              <a:rPr lang="en-US" sz="2100" dirty="0"/>
            </a:br>
            <a:r>
              <a:rPr lang="en-US" sz="2100" b="1" i="1" dirty="0"/>
              <a:t>antigen surveillance</a:t>
            </a:r>
            <a:r>
              <a:rPr lang="en-US" sz="2100" dirty="0"/>
              <a:t>, ignoring asymptomatic cases</a:t>
            </a:r>
          </a:p>
          <a:p>
            <a:pPr lvl="1"/>
            <a:r>
              <a:rPr lang="en-US" sz="2100" dirty="0"/>
              <a:t>And, combining “self-test surveillance” with other forms of disease surveillance including syndromic surveillance is actively being researched by the US CDC </a:t>
            </a:r>
            <a:r>
              <a:rPr lang="en-US" sz="2100" dirty="0">
                <a:hlinkClick r:id="rId4"/>
              </a:rPr>
              <a:t>here</a:t>
            </a:r>
            <a:endParaRPr lang="en-US" sz="2100" dirty="0"/>
          </a:p>
          <a:p>
            <a:pPr lvl="1"/>
            <a:r>
              <a:rPr lang="en-US" sz="2100" dirty="0"/>
              <a:t>Also, there are </a:t>
            </a:r>
            <a:r>
              <a:rPr lang="en-US" sz="2100" dirty="0">
                <a:hlinkClick r:id="rId5"/>
              </a:rPr>
              <a:t>new initiatives</a:t>
            </a:r>
            <a:r>
              <a:rPr lang="en-US" sz="2100" dirty="0"/>
              <a:t> that train classifiers to distinguish, for example, influenza from COVID-19 </a:t>
            </a:r>
            <a:r>
              <a:rPr lang="en-US" sz="2100" b="1" i="1" dirty="0"/>
              <a:t>syndromic distribution patterns</a:t>
            </a:r>
            <a:r>
              <a:rPr lang="en-US" sz="2100" dirty="0"/>
              <a:t> during syndromic surveillance </a:t>
            </a:r>
            <a:r>
              <a:rPr lang="en-US" sz="2100" b="1" i="1" dirty="0"/>
              <a:t>by time and place</a:t>
            </a:r>
          </a:p>
          <a:p>
            <a:r>
              <a:rPr lang="en-US" sz="2400" dirty="0"/>
              <a:t>Considering the surveillance models that the IDSR has put in play in Malawi, current research on combining surveillance models, the data situation with negatives in Malawi and the delivery timelines; these are our next steps…</a:t>
            </a:r>
          </a:p>
          <a:p>
            <a:endParaRPr lang="en-US" sz="2400" dirty="0"/>
          </a:p>
        </p:txBody>
      </p:sp>
      <p:sp>
        <p:nvSpPr>
          <p:cNvPr id="4" name="Slide Number Placeholder 3">
            <a:extLst>
              <a:ext uri="{FF2B5EF4-FFF2-40B4-BE49-F238E27FC236}">
                <a16:creationId xmlns:a16="http://schemas.microsoft.com/office/drawing/2014/main" id="{7D4F83B7-23B0-58C5-004B-2A77AB51F091}"/>
              </a:ext>
            </a:extLst>
          </p:cNvPr>
          <p:cNvSpPr>
            <a:spLocks noGrp="1"/>
          </p:cNvSpPr>
          <p:nvPr>
            <p:ph type="sldNum" sz="quarter" idx="12"/>
          </p:nvPr>
        </p:nvSpPr>
        <p:spPr/>
        <p:txBody>
          <a:bodyPr/>
          <a:lstStyle/>
          <a:p>
            <a:fld id="{72DD4F55-0E22-8845-9732-CAADCAF007A6}" type="slidenum">
              <a:rPr lang="en-US" smtClean="0"/>
              <a:t>16</a:t>
            </a:fld>
            <a:endParaRPr lang="en-US" dirty="0"/>
          </a:p>
        </p:txBody>
      </p:sp>
    </p:spTree>
    <p:extLst>
      <p:ext uri="{BB962C8B-B14F-4D97-AF65-F5344CB8AC3E}">
        <p14:creationId xmlns:p14="http://schemas.microsoft.com/office/powerpoint/2010/main" val="579664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71A3-81E7-07BB-44FC-5DD77216EC77}"/>
              </a:ext>
            </a:extLst>
          </p:cNvPr>
          <p:cNvSpPr>
            <a:spLocks noGrp="1"/>
          </p:cNvSpPr>
          <p:nvPr>
            <p:ph type="title"/>
          </p:nvPr>
        </p:nvSpPr>
        <p:spPr/>
        <p:txBody>
          <a:bodyPr/>
          <a:lstStyle/>
          <a:p>
            <a:r>
              <a:rPr lang="en-US" b="1" dirty="0"/>
              <a:t>The platform PI (still a real person) asks a research question…</a:t>
            </a:r>
          </a:p>
        </p:txBody>
      </p:sp>
      <p:sp>
        <p:nvSpPr>
          <p:cNvPr id="3" name="Content Placeholder 2">
            <a:extLst>
              <a:ext uri="{FF2B5EF4-FFF2-40B4-BE49-F238E27FC236}">
                <a16:creationId xmlns:a16="http://schemas.microsoft.com/office/drawing/2014/main" id="{6F2098FB-896B-2032-2AC0-9896A69DBDAE}"/>
              </a:ext>
            </a:extLst>
          </p:cNvPr>
          <p:cNvSpPr>
            <a:spLocks noGrp="1"/>
          </p:cNvSpPr>
          <p:nvPr>
            <p:ph idx="1"/>
          </p:nvPr>
        </p:nvSpPr>
        <p:spPr>
          <a:xfrm>
            <a:off x="838200" y="1665578"/>
            <a:ext cx="10515600" cy="4763502"/>
          </a:xfrm>
        </p:spPr>
        <p:txBody>
          <a:bodyPr>
            <a:normAutofit lnSpcReduction="10000"/>
          </a:bodyPr>
          <a:lstStyle/>
          <a:p>
            <a:r>
              <a:rPr lang="en-US" sz="2400" dirty="0"/>
              <a:t>Using OHDSI and ATLAS, we have prepared </a:t>
            </a:r>
            <a:r>
              <a:rPr lang="en-US" sz="2400" b="1" i="1" dirty="0"/>
              <a:t>multiple</a:t>
            </a:r>
            <a:r>
              <a:rPr lang="en-US" sz="2400" dirty="0"/>
              <a:t> incidence rate and predictive analyses across the several surveillance approaches we have found are in play using the IDSR in several countries</a:t>
            </a:r>
          </a:p>
          <a:p>
            <a:pPr lvl="1">
              <a:spcBef>
                <a:spcPts val="700"/>
              </a:spcBef>
            </a:pPr>
            <a:r>
              <a:rPr lang="en-US" sz="2100" dirty="0"/>
              <a:t>In these analyses we are defining </a:t>
            </a:r>
            <a:r>
              <a:rPr lang="en-US" sz="2100" b="1" i="1" dirty="0"/>
              <a:t>target cohorts</a:t>
            </a:r>
            <a:r>
              <a:rPr lang="en-US" sz="2100" dirty="0"/>
              <a:t> from two IDSR surveillance approaches (</a:t>
            </a:r>
            <a:r>
              <a:rPr lang="en-US" sz="2100" b="1" i="1" dirty="0"/>
              <a:t>syndromic surveillance</a:t>
            </a:r>
            <a:r>
              <a:rPr lang="en-US" sz="2100" dirty="0"/>
              <a:t>, </a:t>
            </a:r>
            <a:r>
              <a:rPr lang="en-US" sz="2100" b="1" i="1" dirty="0"/>
              <a:t>sentinel surveillance</a:t>
            </a:r>
            <a:r>
              <a:rPr lang="en-US" sz="2100" dirty="0"/>
              <a:t>) we have uncovered in the IDSR data. The target cohorts consist of people of interest for COVID (COVID “suspects”)</a:t>
            </a:r>
          </a:p>
          <a:p>
            <a:pPr lvl="1">
              <a:spcBef>
                <a:spcPts val="700"/>
              </a:spcBef>
            </a:pPr>
            <a:r>
              <a:rPr lang="en-US" sz="2100" dirty="0"/>
              <a:t>Our</a:t>
            </a:r>
            <a:r>
              <a:rPr lang="en-US" sz="2100" i="1" dirty="0"/>
              <a:t> </a:t>
            </a:r>
            <a:r>
              <a:rPr lang="en-US" sz="2100" b="1" i="1" dirty="0"/>
              <a:t>outcome cohorts</a:t>
            </a:r>
            <a:r>
              <a:rPr lang="en-US" sz="2100" dirty="0"/>
              <a:t> consider the </a:t>
            </a:r>
            <a:r>
              <a:rPr lang="en-US" sz="2100" b="1" i="1" dirty="0"/>
              <a:t>measures taken</a:t>
            </a:r>
            <a:r>
              <a:rPr lang="en-US" sz="2100" dirty="0"/>
              <a:t> in response to these </a:t>
            </a:r>
            <a:r>
              <a:rPr lang="en-US" sz="2100" b="1" i="1" dirty="0"/>
              <a:t>suspicions</a:t>
            </a:r>
          </a:p>
          <a:p>
            <a:pPr lvl="1">
              <a:spcBef>
                <a:spcPts val="700"/>
              </a:spcBef>
            </a:pPr>
            <a:r>
              <a:rPr lang="en-US" sz="2100" dirty="0"/>
              <a:t>Candidate </a:t>
            </a:r>
            <a:r>
              <a:rPr lang="en-US" sz="2100" b="1" i="1" dirty="0"/>
              <a:t>covariates</a:t>
            </a:r>
            <a:r>
              <a:rPr lang="en-US" sz="2100" dirty="0"/>
              <a:t>/</a:t>
            </a:r>
            <a:r>
              <a:rPr lang="en-US" sz="2100" b="1" i="1" dirty="0"/>
              <a:t>predictors</a:t>
            </a:r>
            <a:r>
              <a:rPr lang="en-US" sz="2100" dirty="0"/>
              <a:t> for each outcome include age, gender, residence, occupation, vaccination history, travel history, patient status (inpatient, outpatient), vaccination history, outcome when available (alive, dead, transferred out, lost to follow up or unknown) and administrative data we have about each person’s case report form</a:t>
            </a:r>
          </a:p>
          <a:p>
            <a:pPr lvl="1">
              <a:spcBef>
                <a:spcPts val="700"/>
              </a:spcBef>
            </a:pPr>
            <a:r>
              <a:rPr lang="en-US" sz="2100" dirty="0"/>
              <a:t>Our </a:t>
            </a:r>
            <a:r>
              <a:rPr lang="en-US" sz="2100" b="1" i="1" dirty="0"/>
              <a:t>research question</a:t>
            </a:r>
            <a:r>
              <a:rPr lang="en-US" sz="2100" dirty="0"/>
              <a:t> across these analyses is exploratory: </a:t>
            </a:r>
            <a:r>
              <a:rPr lang="en-US" sz="2200" b="1" i="1" dirty="0"/>
              <a:t>what are some of the circumstances in which MoHs were able to follow or NOT the </a:t>
            </a:r>
            <a:r>
              <a:rPr lang="en-US" sz="2200" b="1" i="1" dirty="0">
                <a:hlinkClick r:id="rId2"/>
              </a:rPr>
              <a:t>IDSR guidelines</a:t>
            </a:r>
            <a:r>
              <a:rPr lang="en-US" sz="2200" b="1" i="1" dirty="0"/>
              <a:t> </a:t>
            </a:r>
          </a:p>
          <a:p>
            <a:pPr lvl="1">
              <a:spcBef>
                <a:spcPts val="700"/>
              </a:spcBef>
            </a:pPr>
            <a:r>
              <a:rPr lang="en-US" sz="2100" dirty="0"/>
              <a:t>A case for conducting multiple studies at once in OHDSI, like we are doing here, as an antidote to </a:t>
            </a:r>
            <a:r>
              <a:rPr lang="en-US" sz="2100" dirty="0">
                <a:hlinkClick r:id="rId3"/>
              </a:rPr>
              <a:t>data dredging</a:t>
            </a:r>
            <a:r>
              <a:rPr lang="en-US" sz="2100" dirty="0"/>
              <a:t> appears in this </a:t>
            </a:r>
            <a:r>
              <a:rPr lang="en-US" sz="2100" dirty="0">
                <a:hlinkClick r:id="rId4"/>
              </a:rPr>
              <a:t>article</a:t>
            </a:r>
            <a:endParaRPr lang="en-US" sz="2100" dirty="0"/>
          </a:p>
        </p:txBody>
      </p:sp>
      <p:sp>
        <p:nvSpPr>
          <p:cNvPr id="4" name="Slide Number Placeholder 3">
            <a:extLst>
              <a:ext uri="{FF2B5EF4-FFF2-40B4-BE49-F238E27FC236}">
                <a16:creationId xmlns:a16="http://schemas.microsoft.com/office/drawing/2014/main" id="{C26CB7FE-529C-6B83-9E97-1A2D7B9B8BDB}"/>
              </a:ext>
            </a:extLst>
          </p:cNvPr>
          <p:cNvSpPr>
            <a:spLocks noGrp="1"/>
          </p:cNvSpPr>
          <p:nvPr>
            <p:ph type="sldNum" sz="quarter" idx="12"/>
          </p:nvPr>
        </p:nvSpPr>
        <p:spPr/>
        <p:txBody>
          <a:bodyPr/>
          <a:lstStyle/>
          <a:p>
            <a:fld id="{72DD4F55-0E22-8845-9732-CAADCAF007A6}" type="slidenum">
              <a:rPr lang="en-US" smtClean="0"/>
              <a:t>17</a:t>
            </a:fld>
            <a:endParaRPr lang="en-US" dirty="0"/>
          </a:p>
        </p:txBody>
      </p:sp>
    </p:spTree>
    <p:extLst>
      <p:ext uri="{BB962C8B-B14F-4D97-AF65-F5344CB8AC3E}">
        <p14:creationId xmlns:p14="http://schemas.microsoft.com/office/powerpoint/2010/main" val="3271619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F07AAF-B865-BC10-7B7E-BE2E8625875A}"/>
              </a:ext>
            </a:extLst>
          </p:cNvPr>
          <p:cNvSpPr>
            <a:spLocks noGrp="1"/>
          </p:cNvSpPr>
          <p:nvPr>
            <p:ph type="title"/>
          </p:nvPr>
        </p:nvSpPr>
        <p:spPr>
          <a:xfrm>
            <a:off x="666751" y="236867"/>
            <a:ext cx="8493292" cy="1446383"/>
          </a:xfrm>
        </p:spPr>
        <p:txBody>
          <a:bodyPr>
            <a:noAutofit/>
          </a:bodyPr>
          <a:lstStyle/>
          <a:p>
            <a:r>
              <a:rPr lang="en-US" sz="3500" b="1" dirty="0"/>
              <a:t>Study design for exploring the circumstances </a:t>
            </a:r>
            <a:br>
              <a:rPr lang="en-US" sz="3500" b="1" dirty="0"/>
            </a:br>
            <a:r>
              <a:rPr lang="en-US" sz="3500" b="1" dirty="0"/>
              <a:t>in which MoHs were able to follow or NOT </a:t>
            </a:r>
            <a:br>
              <a:rPr lang="en-US" sz="3500" b="1" dirty="0"/>
            </a:br>
            <a:r>
              <a:rPr lang="en-US" sz="3500" b="1" dirty="0"/>
              <a:t>the IDSR guidelines</a:t>
            </a:r>
            <a:r>
              <a:rPr lang="en-US" sz="3500" b="1" i="1" dirty="0"/>
              <a:t> </a:t>
            </a:r>
            <a:endParaRPr lang="en-US" sz="3500" dirty="0"/>
          </a:p>
        </p:txBody>
      </p:sp>
      <p:graphicFrame>
        <p:nvGraphicFramePr>
          <p:cNvPr id="5" name="Content Placeholder 4">
            <a:extLst>
              <a:ext uri="{FF2B5EF4-FFF2-40B4-BE49-F238E27FC236}">
                <a16:creationId xmlns:a16="http://schemas.microsoft.com/office/drawing/2014/main" id="{FA494F92-ABAA-E3ED-6CFB-427CA2CAA7DD}"/>
              </a:ext>
            </a:extLst>
          </p:cNvPr>
          <p:cNvGraphicFramePr>
            <a:graphicFrameLocks noGrp="1"/>
          </p:cNvGraphicFramePr>
          <p:nvPr>
            <p:ph sz="half" idx="1"/>
            <p:extLst>
              <p:ext uri="{D42A27DB-BD31-4B8C-83A1-F6EECF244321}">
                <p14:modId xmlns:p14="http://schemas.microsoft.com/office/powerpoint/2010/main" val="1053122313"/>
              </p:ext>
            </p:extLst>
          </p:nvPr>
        </p:nvGraphicFramePr>
        <p:xfrm>
          <a:off x="590550" y="184260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a:extLst>
              <a:ext uri="{FF2B5EF4-FFF2-40B4-BE49-F238E27FC236}">
                <a16:creationId xmlns:a16="http://schemas.microsoft.com/office/drawing/2014/main" id="{C7B09975-6D6A-7549-CD36-2D810344479F}"/>
              </a:ext>
            </a:extLst>
          </p:cNvPr>
          <p:cNvGraphicFramePr>
            <a:graphicFrameLocks noGrp="1"/>
          </p:cNvGraphicFramePr>
          <p:nvPr>
            <p:ph sz="half" idx="2"/>
            <p:extLst>
              <p:ext uri="{D42A27DB-BD31-4B8C-83A1-F6EECF244321}">
                <p14:modId xmlns:p14="http://schemas.microsoft.com/office/powerpoint/2010/main" val="4194427630"/>
              </p:ext>
            </p:extLst>
          </p:nvPr>
        </p:nvGraphicFramePr>
        <p:xfrm>
          <a:off x="6191250" y="184260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Slide Number Placeholder 3">
            <a:extLst>
              <a:ext uri="{FF2B5EF4-FFF2-40B4-BE49-F238E27FC236}">
                <a16:creationId xmlns:a16="http://schemas.microsoft.com/office/drawing/2014/main" id="{C99F0005-6C90-3A42-F21E-0FCABAADF16D}"/>
              </a:ext>
            </a:extLst>
          </p:cNvPr>
          <p:cNvSpPr>
            <a:spLocks noGrp="1"/>
          </p:cNvSpPr>
          <p:nvPr>
            <p:ph type="sldNum" sz="quarter" idx="12"/>
          </p:nvPr>
        </p:nvSpPr>
        <p:spPr/>
        <p:txBody>
          <a:bodyPr/>
          <a:lstStyle/>
          <a:p>
            <a:fld id="{72DD4F55-0E22-8845-9732-CAADCAF007A6}" type="slidenum">
              <a:rPr lang="en-US" smtClean="0"/>
              <a:t>18</a:t>
            </a:fld>
            <a:endParaRPr lang="en-US" dirty="0"/>
          </a:p>
        </p:txBody>
      </p:sp>
      <p:sp>
        <p:nvSpPr>
          <p:cNvPr id="9" name="Rectangle 8">
            <a:extLst>
              <a:ext uri="{FF2B5EF4-FFF2-40B4-BE49-F238E27FC236}">
                <a16:creationId xmlns:a16="http://schemas.microsoft.com/office/drawing/2014/main" id="{579343DD-6FBC-EC4F-2307-793E5C25AFB0}"/>
              </a:ext>
            </a:extLst>
          </p:cNvPr>
          <p:cNvSpPr/>
          <p:nvPr/>
        </p:nvSpPr>
        <p:spPr>
          <a:xfrm>
            <a:off x="10414808" y="298580"/>
            <a:ext cx="1181100" cy="549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br>
              <a:rPr lang="en-US" dirty="0"/>
            </a:br>
            <a:r>
              <a:rPr lang="en-US" dirty="0"/>
              <a:t>Cohort</a:t>
            </a:r>
          </a:p>
        </p:txBody>
      </p:sp>
      <p:sp>
        <p:nvSpPr>
          <p:cNvPr id="10" name="Rectangle 9">
            <a:extLst>
              <a:ext uri="{FF2B5EF4-FFF2-40B4-BE49-F238E27FC236}">
                <a16:creationId xmlns:a16="http://schemas.microsoft.com/office/drawing/2014/main" id="{3E966543-3B42-F96C-C63F-B9BE960034E5}"/>
              </a:ext>
            </a:extLst>
          </p:cNvPr>
          <p:cNvSpPr/>
          <p:nvPr/>
        </p:nvSpPr>
        <p:spPr>
          <a:xfrm>
            <a:off x="10414808" y="964536"/>
            <a:ext cx="1181100" cy="54927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br>
              <a:rPr lang="en-US" dirty="0"/>
            </a:br>
            <a:r>
              <a:rPr lang="en-US" dirty="0"/>
              <a:t>Cohort</a:t>
            </a:r>
          </a:p>
        </p:txBody>
      </p:sp>
      <p:pic>
        <p:nvPicPr>
          <p:cNvPr id="12" name="Graphic 11" descr="Link with solid fill">
            <a:hlinkClick r:id="rId12"/>
            <a:extLst>
              <a:ext uri="{FF2B5EF4-FFF2-40B4-BE49-F238E27FC236}">
                <a16:creationId xmlns:a16="http://schemas.microsoft.com/office/drawing/2014/main" id="{B2B0DCAC-D53D-9FD6-36FE-92608C7A6E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3400" y="3751574"/>
            <a:ext cx="533400" cy="533400"/>
          </a:xfrm>
          <a:prstGeom prst="rect">
            <a:avLst/>
          </a:prstGeom>
        </p:spPr>
      </p:pic>
      <p:pic>
        <p:nvPicPr>
          <p:cNvPr id="13" name="Graphic 12" descr="Link with solid fill">
            <a:hlinkClick r:id="rId15"/>
            <a:extLst>
              <a:ext uri="{FF2B5EF4-FFF2-40B4-BE49-F238E27FC236}">
                <a16:creationId xmlns:a16="http://schemas.microsoft.com/office/drawing/2014/main" id="{CA577463-53DA-7559-8DE1-957823EC11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4950" y="1858994"/>
            <a:ext cx="533400" cy="533400"/>
          </a:xfrm>
          <a:prstGeom prst="rect">
            <a:avLst/>
          </a:prstGeom>
        </p:spPr>
      </p:pic>
      <p:pic>
        <p:nvPicPr>
          <p:cNvPr id="14" name="Graphic 13" descr="Link with solid fill">
            <a:hlinkClick r:id="rId16"/>
            <a:extLst>
              <a:ext uri="{FF2B5EF4-FFF2-40B4-BE49-F238E27FC236}">
                <a16:creationId xmlns:a16="http://schemas.microsoft.com/office/drawing/2014/main" id="{6C2E941E-C057-B893-A74C-B0907D76BA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4950" y="2552991"/>
            <a:ext cx="533400" cy="533400"/>
          </a:xfrm>
          <a:prstGeom prst="rect">
            <a:avLst/>
          </a:prstGeom>
        </p:spPr>
      </p:pic>
      <p:pic>
        <p:nvPicPr>
          <p:cNvPr id="15" name="Graphic 14" descr="Link with solid fill">
            <a:hlinkClick r:id="rId17"/>
            <a:extLst>
              <a:ext uri="{FF2B5EF4-FFF2-40B4-BE49-F238E27FC236}">
                <a16:creationId xmlns:a16="http://schemas.microsoft.com/office/drawing/2014/main" id="{C5772B8E-5BFD-DFF2-2B50-24BD198BD5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4950" y="3501607"/>
            <a:ext cx="533400" cy="533400"/>
          </a:xfrm>
          <a:prstGeom prst="rect">
            <a:avLst/>
          </a:prstGeom>
        </p:spPr>
      </p:pic>
      <p:pic>
        <p:nvPicPr>
          <p:cNvPr id="16" name="Graphic 15" descr="Link with solid fill">
            <a:hlinkClick r:id="rId15"/>
            <a:extLst>
              <a:ext uri="{FF2B5EF4-FFF2-40B4-BE49-F238E27FC236}">
                <a16:creationId xmlns:a16="http://schemas.microsoft.com/office/drawing/2014/main" id="{8BAF7F26-FE77-4B92-0292-B7511559DE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72800" y="1879236"/>
            <a:ext cx="533400" cy="533400"/>
          </a:xfrm>
          <a:prstGeom prst="rect">
            <a:avLst/>
          </a:prstGeom>
        </p:spPr>
      </p:pic>
      <p:pic>
        <p:nvPicPr>
          <p:cNvPr id="17" name="Graphic 16" descr="Link with solid fill">
            <a:hlinkClick r:id="rId18"/>
            <a:extLst>
              <a:ext uri="{FF2B5EF4-FFF2-40B4-BE49-F238E27FC236}">
                <a16:creationId xmlns:a16="http://schemas.microsoft.com/office/drawing/2014/main" id="{D3A79152-6282-DB59-A112-4FA783C8F7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76950" y="3751574"/>
            <a:ext cx="533400" cy="533400"/>
          </a:xfrm>
          <a:prstGeom prst="rect">
            <a:avLst/>
          </a:prstGeom>
        </p:spPr>
      </p:pic>
      <p:pic>
        <p:nvPicPr>
          <p:cNvPr id="18" name="Graphic 17" descr="Link with solid fill">
            <a:hlinkClick r:id="rId16"/>
            <a:extLst>
              <a:ext uri="{FF2B5EF4-FFF2-40B4-BE49-F238E27FC236}">
                <a16:creationId xmlns:a16="http://schemas.microsoft.com/office/drawing/2014/main" id="{7AEF9D15-2D84-0140-F552-892A789F02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72800" y="2618302"/>
            <a:ext cx="533400" cy="533400"/>
          </a:xfrm>
          <a:prstGeom prst="rect">
            <a:avLst/>
          </a:prstGeom>
        </p:spPr>
      </p:pic>
      <p:pic>
        <p:nvPicPr>
          <p:cNvPr id="19" name="Graphic 18" descr="Link with solid fill">
            <a:extLst>
              <a:ext uri="{FF2B5EF4-FFF2-40B4-BE49-F238E27FC236}">
                <a16:creationId xmlns:a16="http://schemas.microsoft.com/office/drawing/2014/main" id="{6294DCF5-B8EF-68EF-1F29-0E9361EC56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72800" y="3458061"/>
            <a:ext cx="533400" cy="533400"/>
          </a:xfrm>
          <a:prstGeom prst="rect">
            <a:avLst/>
          </a:prstGeom>
        </p:spPr>
      </p:pic>
      <p:sp>
        <p:nvSpPr>
          <p:cNvPr id="20" name="TextBox 19">
            <a:extLst>
              <a:ext uri="{FF2B5EF4-FFF2-40B4-BE49-F238E27FC236}">
                <a16:creationId xmlns:a16="http://schemas.microsoft.com/office/drawing/2014/main" id="{DDA78E4D-773E-EAE3-F719-A39BB49CB636}"/>
              </a:ext>
            </a:extLst>
          </p:cNvPr>
          <p:cNvSpPr txBox="1"/>
          <p:nvPr/>
        </p:nvSpPr>
        <p:spPr>
          <a:xfrm>
            <a:off x="1104900" y="6273873"/>
            <a:ext cx="9563324" cy="307777"/>
          </a:xfrm>
          <a:prstGeom prst="rect">
            <a:avLst/>
          </a:prstGeom>
          <a:noFill/>
        </p:spPr>
        <p:txBody>
          <a:bodyPr wrap="none" rtlCol="0">
            <a:spAutoFit/>
          </a:bodyPr>
          <a:lstStyle/>
          <a:p>
            <a:r>
              <a:rPr lang="en-US" sz="1400" dirty="0"/>
              <a:t>Links here go to a </a:t>
            </a:r>
            <a:r>
              <a:rPr lang="en-US" sz="1400" b="1" i="1" dirty="0"/>
              <a:t>text view </a:t>
            </a:r>
            <a:r>
              <a:rPr lang="en-US" sz="1400" dirty="0"/>
              <a:t>of each cohort. The corresponding </a:t>
            </a:r>
            <a:r>
              <a:rPr lang="en-US" sz="1400" b="1" i="1" dirty="0"/>
              <a:t>JSON definitions</a:t>
            </a:r>
            <a:r>
              <a:rPr lang="en-US" sz="1400" dirty="0"/>
              <a:t> used for exports and imports are in the Appendix</a:t>
            </a:r>
          </a:p>
        </p:txBody>
      </p:sp>
      <p:pic>
        <p:nvPicPr>
          <p:cNvPr id="2" name="Graphic 1" descr="Link with solid fill">
            <a:hlinkClick r:id="rId19"/>
            <a:extLst>
              <a:ext uri="{FF2B5EF4-FFF2-40B4-BE49-F238E27FC236}">
                <a16:creationId xmlns:a16="http://schemas.microsoft.com/office/drawing/2014/main" id="{EEF976E7-FE0B-FE31-1C2A-305CF5DC22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4950" y="4397390"/>
            <a:ext cx="533400" cy="533400"/>
          </a:xfrm>
          <a:prstGeom prst="rect">
            <a:avLst/>
          </a:prstGeom>
        </p:spPr>
      </p:pic>
      <p:pic>
        <p:nvPicPr>
          <p:cNvPr id="3" name="Graphic 2" descr="Link with solid fill">
            <a:hlinkClick r:id="rId20"/>
            <a:extLst>
              <a:ext uri="{FF2B5EF4-FFF2-40B4-BE49-F238E27FC236}">
                <a16:creationId xmlns:a16="http://schemas.microsoft.com/office/drawing/2014/main" id="{EEE712B0-2C4C-DAC2-8E38-08DDF17F29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97283" y="4353851"/>
            <a:ext cx="533400" cy="533400"/>
          </a:xfrm>
          <a:prstGeom prst="rect">
            <a:avLst/>
          </a:prstGeom>
        </p:spPr>
      </p:pic>
      <p:sp>
        <p:nvSpPr>
          <p:cNvPr id="21" name="TextBox 20">
            <a:extLst>
              <a:ext uri="{FF2B5EF4-FFF2-40B4-BE49-F238E27FC236}">
                <a16:creationId xmlns:a16="http://schemas.microsoft.com/office/drawing/2014/main" id="{80057126-E624-8398-5AFA-25A557818631}"/>
              </a:ext>
            </a:extLst>
          </p:cNvPr>
          <p:cNvSpPr txBox="1"/>
          <p:nvPr/>
        </p:nvSpPr>
        <p:spPr>
          <a:xfrm>
            <a:off x="5797328" y="1512306"/>
            <a:ext cx="2752677" cy="338554"/>
          </a:xfrm>
          <a:prstGeom prst="rect">
            <a:avLst/>
          </a:prstGeom>
          <a:noFill/>
        </p:spPr>
        <p:txBody>
          <a:bodyPr wrap="none" rtlCol="0">
            <a:spAutoFit/>
          </a:bodyPr>
          <a:lstStyle/>
          <a:p>
            <a:r>
              <a:rPr lang="en-US" sz="1600" dirty="0"/>
              <a:t>Jails, Schools, District Hospitals</a:t>
            </a:r>
          </a:p>
        </p:txBody>
      </p:sp>
      <p:sp>
        <p:nvSpPr>
          <p:cNvPr id="22" name="TextBox 21">
            <a:extLst>
              <a:ext uri="{FF2B5EF4-FFF2-40B4-BE49-F238E27FC236}">
                <a16:creationId xmlns:a16="http://schemas.microsoft.com/office/drawing/2014/main" id="{CDE68132-5214-69BC-FD21-67E11E2E5C8E}"/>
              </a:ext>
            </a:extLst>
          </p:cNvPr>
          <p:cNvSpPr txBox="1"/>
          <p:nvPr/>
        </p:nvSpPr>
        <p:spPr>
          <a:xfrm>
            <a:off x="9298388" y="421755"/>
            <a:ext cx="1084336" cy="338554"/>
          </a:xfrm>
          <a:prstGeom prst="rect">
            <a:avLst/>
          </a:prstGeom>
          <a:noFill/>
        </p:spPr>
        <p:txBody>
          <a:bodyPr wrap="none" rtlCol="0">
            <a:spAutoFit/>
          </a:bodyPr>
          <a:lstStyle/>
          <a:p>
            <a:pPr algn="r"/>
            <a:r>
              <a:rPr lang="en-US" sz="1600" dirty="0"/>
              <a:t>Population</a:t>
            </a:r>
          </a:p>
        </p:txBody>
      </p:sp>
      <p:sp>
        <p:nvSpPr>
          <p:cNvPr id="23" name="TextBox 22">
            <a:extLst>
              <a:ext uri="{FF2B5EF4-FFF2-40B4-BE49-F238E27FC236}">
                <a16:creationId xmlns:a16="http://schemas.microsoft.com/office/drawing/2014/main" id="{232ED2A4-A3C2-2431-16BC-1F3917A8AD55}"/>
              </a:ext>
            </a:extLst>
          </p:cNvPr>
          <p:cNvSpPr txBox="1"/>
          <p:nvPr/>
        </p:nvSpPr>
        <p:spPr>
          <a:xfrm>
            <a:off x="9375135" y="927079"/>
            <a:ext cx="999569" cy="584775"/>
          </a:xfrm>
          <a:prstGeom prst="rect">
            <a:avLst/>
          </a:prstGeom>
          <a:noFill/>
        </p:spPr>
        <p:txBody>
          <a:bodyPr wrap="none" rtlCol="0">
            <a:spAutoFit/>
          </a:bodyPr>
          <a:lstStyle/>
          <a:p>
            <a:pPr algn="r"/>
            <a:r>
              <a:rPr lang="en-US" sz="1600" dirty="0"/>
              <a:t>Measures</a:t>
            </a:r>
            <a:br>
              <a:rPr lang="en-US" sz="1600" dirty="0"/>
            </a:br>
            <a:r>
              <a:rPr lang="en-US" sz="1600" dirty="0"/>
              <a:t>Taken</a:t>
            </a:r>
          </a:p>
        </p:txBody>
      </p:sp>
    </p:spTree>
    <p:extLst>
      <p:ext uri="{BB962C8B-B14F-4D97-AF65-F5344CB8AC3E}">
        <p14:creationId xmlns:p14="http://schemas.microsoft.com/office/powerpoint/2010/main" val="18046015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1C350D-93A0-7F63-1FF4-FC971BA7E305}"/>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E8638CF8-FE83-4B87-EC71-3DF7465403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0F7FFB-D151-4D43-3C86-081142E1DD81}"/>
              </a:ext>
            </a:extLst>
          </p:cNvPr>
          <p:cNvSpPr>
            <a:spLocks noGrp="1"/>
          </p:cNvSpPr>
          <p:nvPr>
            <p:ph type="sldNum" sz="quarter" idx="12"/>
          </p:nvPr>
        </p:nvSpPr>
        <p:spPr/>
        <p:txBody>
          <a:bodyPr/>
          <a:lstStyle/>
          <a:p>
            <a:fld id="{72DD4F55-0E22-8845-9732-CAADCAF007A6}" type="slidenum">
              <a:rPr lang="en-US" smtClean="0"/>
              <a:t>1</a:t>
            </a:fld>
            <a:endParaRPr lang="en-US" dirty="0"/>
          </a:p>
        </p:txBody>
      </p:sp>
    </p:spTree>
    <p:extLst>
      <p:ext uri="{BB962C8B-B14F-4D97-AF65-F5344CB8AC3E}">
        <p14:creationId xmlns:p14="http://schemas.microsoft.com/office/powerpoint/2010/main" val="348152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743FE6-0E04-496B-F039-EF6ACB374270}"/>
              </a:ext>
            </a:extLst>
          </p:cNvPr>
          <p:cNvSpPr>
            <a:spLocks noGrp="1"/>
          </p:cNvSpPr>
          <p:nvPr>
            <p:ph type="title"/>
          </p:nvPr>
        </p:nvSpPr>
        <p:spPr>
          <a:xfrm>
            <a:off x="831850" y="946486"/>
            <a:ext cx="10515600" cy="2679032"/>
          </a:xfrm>
        </p:spPr>
        <p:txBody>
          <a:bodyPr>
            <a:normAutofit fontScale="90000"/>
          </a:bodyPr>
          <a:lstStyle/>
          <a:p>
            <a:r>
              <a:rPr lang="en-US" sz="4000" dirty="0"/>
              <a:t>Before we do a deep dive into covariates, let’s take a quick look at </a:t>
            </a:r>
            <a:r>
              <a:rPr lang="en-US" sz="4000" b="1" i="1" dirty="0"/>
              <a:t>OHDSI’s point-and-click predictive analytics interface</a:t>
            </a:r>
            <a:r>
              <a:rPr lang="en-US" sz="4000" dirty="0"/>
              <a:t>. The interface is a start at addressing the concerns below which INSPIRE and APHRC is continuing to address through an African-led initiative</a:t>
            </a:r>
          </a:p>
        </p:txBody>
      </p:sp>
      <p:sp>
        <p:nvSpPr>
          <p:cNvPr id="7" name="Text Placeholder 6">
            <a:extLst>
              <a:ext uri="{FF2B5EF4-FFF2-40B4-BE49-F238E27FC236}">
                <a16:creationId xmlns:a16="http://schemas.microsoft.com/office/drawing/2014/main" id="{50A0FD3A-E9FC-B14D-1D66-C4BA3BC64CB7}"/>
              </a:ext>
            </a:extLst>
          </p:cNvPr>
          <p:cNvSpPr>
            <a:spLocks noGrp="1"/>
          </p:cNvSpPr>
          <p:nvPr>
            <p:ph type="body" idx="1"/>
          </p:nvPr>
        </p:nvSpPr>
        <p:spPr>
          <a:xfrm>
            <a:off x="838200" y="3887456"/>
            <a:ext cx="10515600" cy="1727283"/>
          </a:xfrm>
        </p:spPr>
        <p:txBody>
          <a:bodyPr>
            <a:noAutofit/>
          </a:bodyPr>
          <a:lstStyle/>
          <a:p>
            <a:pPr>
              <a:lnSpc>
                <a:spcPct val="100000"/>
              </a:lnSpc>
            </a:pPr>
            <a:r>
              <a:rPr lang="en-US" sz="2000" b="0" i="1" dirty="0">
                <a:solidFill>
                  <a:srgbClr val="333333"/>
                </a:solidFill>
                <a:effectLst/>
              </a:rPr>
              <a:t>Advances in machine learning for large dataset analysis have led to increased interest in applying patient-level prediction on this type of data. However, many published efforts in patient-level prediction do not follow the model development guidelines, fail to perform extensive external validation, or provide insufficient model details which limits the ability of independent researchers to reproduce the models and perform external validation.</a:t>
            </a:r>
            <a:endParaRPr lang="en-US" sz="2000" i="1" dirty="0"/>
          </a:p>
        </p:txBody>
      </p:sp>
      <p:sp>
        <p:nvSpPr>
          <p:cNvPr id="5" name="Slide Number Placeholder 4">
            <a:extLst>
              <a:ext uri="{FF2B5EF4-FFF2-40B4-BE49-F238E27FC236}">
                <a16:creationId xmlns:a16="http://schemas.microsoft.com/office/drawing/2014/main" id="{00B73FA1-3872-FD25-9F0A-DA1483AE9DF8}"/>
              </a:ext>
            </a:extLst>
          </p:cNvPr>
          <p:cNvSpPr>
            <a:spLocks noGrp="1"/>
          </p:cNvSpPr>
          <p:nvPr>
            <p:ph type="sldNum" sz="quarter" idx="12"/>
          </p:nvPr>
        </p:nvSpPr>
        <p:spPr/>
        <p:txBody>
          <a:bodyPr/>
          <a:lstStyle/>
          <a:p>
            <a:fld id="{72DD4F55-0E22-8845-9732-CAADCAF007A6}" type="slidenum">
              <a:rPr lang="en-US" smtClean="0"/>
              <a:t>19</a:t>
            </a:fld>
            <a:endParaRPr lang="en-US" dirty="0"/>
          </a:p>
        </p:txBody>
      </p:sp>
      <p:sp>
        <p:nvSpPr>
          <p:cNvPr id="8" name="TextBox 7">
            <a:extLst>
              <a:ext uri="{FF2B5EF4-FFF2-40B4-BE49-F238E27FC236}">
                <a16:creationId xmlns:a16="http://schemas.microsoft.com/office/drawing/2014/main" id="{DC9464B0-F5CC-7079-4197-E31083C12FF8}"/>
              </a:ext>
            </a:extLst>
          </p:cNvPr>
          <p:cNvSpPr txBox="1"/>
          <p:nvPr/>
        </p:nvSpPr>
        <p:spPr>
          <a:xfrm>
            <a:off x="838200" y="5582655"/>
            <a:ext cx="2827249" cy="307777"/>
          </a:xfrm>
          <a:prstGeom prst="rect">
            <a:avLst/>
          </a:prstGeom>
          <a:noFill/>
        </p:spPr>
        <p:txBody>
          <a:bodyPr wrap="none" rtlCol="0">
            <a:spAutoFit/>
          </a:bodyPr>
          <a:lstStyle/>
          <a:p>
            <a:r>
              <a:rPr lang="en-US" sz="1400" dirty="0"/>
              <a:t>From </a:t>
            </a:r>
            <a:r>
              <a:rPr lang="en-US" sz="1400" dirty="0">
                <a:hlinkClick r:id="rId2"/>
              </a:rPr>
              <a:t>The Book of OHDSI Chapter 13</a:t>
            </a:r>
            <a:endParaRPr lang="en-US" sz="1400" dirty="0"/>
          </a:p>
        </p:txBody>
      </p:sp>
    </p:spTree>
    <p:extLst>
      <p:ext uri="{BB962C8B-B14F-4D97-AF65-F5344CB8AC3E}">
        <p14:creationId xmlns:p14="http://schemas.microsoft.com/office/powerpoint/2010/main" val="407554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6D1F7C-5B34-D0F2-5557-CC61EEF5ACDD}"/>
              </a:ext>
            </a:extLst>
          </p:cNvPr>
          <p:cNvSpPr>
            <a:spLocks noGrp="1"/>
          </p:cNvSpPr>
          <p:nvPr>
            <p:ph type="title"/>
          </p:nvPr>
        </p:nvSpPr>
        <p:spPr>
          <a:xfrm>
            <a:off x="838200" y="365126"/>
            <a:ext cx="10515600" cy="1062622"/>
          </a:xfrm>
        </p:spPr>
        <p:txBody>
          <a:bodyPr>
            <a:normAutofit/>
          </a:bodyPr>
          <a:lstStyle/>
          <a:p>
            <a:r>
              <a:rPr lang="en-US" sz="3800" dirty="0"/>
              <a:t>OHDSI Predictive Analytics Interface</a:t>
            </a:r>
          </a:p>
        </p:txBody>
      </p:sp>
      <p:sp>
        <p:nvSpPr>
          <p:cNvPr id="4" name="Slide Number Placeholder 3">
            <a:extLst>
              <a:ext uri="{FF2B5EF4-FFF2-40B4-BE49-F238E27FC236}">
                <a16:creationId xmlns:a16="http://schemas.microsoft.com/office/drawing/2014/main" id="{1457B5B1-EE9A-7B93-2789-2A6A50029054}"/>
              </a:ext>
            </a:extLst>
          </p:cNvPr>
          <p:cNvSpPr>
            <a:spLocks noGrp="1"/>
          </p:cNvSpPr>
          <p:nvPr>
            <p:ph type="sldNum" sz="quarter" idx="12"/>
          </p:nvPr>
        </p:nvSpPr>
        <p:spPr/>
        <p:txBody>
          <a:bodyPr/>
          <a:lstStyle/>
          <a:p>
            <a:fld id="{72DD4F55-0E22-8845-9732-CAADCAF007A6}" type="slidenum">
              <a:rPr lang="en-US" smtClean="0"/>
              <a:t>20</a:t>
            </a:fld>
            <a:endParaRPr lang="en-US" dirty="0"/>
          </a:p>
        </p:txBody>
      </p:sp>
      <p:pic>
        <p:nvPicPr>
          <p:cNvPr id="13" name="Content Placeholder 8">
            <a:extLst>
              <a:ext uri="{FF2B5EF4-FFF2-40B4-BE49-F238E27FC236}">
                <a16:creationId xmlns:a16="http://schemas.microsoft.com/office/drawing/2014/main" id="{D727C65A-97DF-550C-CBFF-160F0993592E}"/>
              </a:ext>
            </a:extLst>
          </p:cNvPr>
          <p:cNvPicPr>
            <a:picLocks noChangeAspect="1"/>
          </p:cNvPicPr>
          <p:nvPr/>
        </p:nvPicPr>
        <p:blipFill rotWithShape="1">
          <a:blip r:embed="rId2"/>
          <a:srcRect t="285" r="1600" b="74276"/>
          <a:stretch/>
        </p:blipFill>
        <p:spPr>
          <a:xfrm>
            <a:off x="838200" y="1427748"/>
            <a:ext cx="6849978" cy="4007563"/>
          </a:xfrm>
          <a:prstGeom prst="rect">
            <a:avLst/>
          </a:prstGeom>
        </p:spPr>
      </p:pic>
      <p:pic>
        <p:nvPicPr>
          <p:cNvPr id="6" name="Content Placeholder 8">
            <a:extLst>
              <a:ext uri="{FF2B5EF4-FFF2-40B4-BE49-F238E27FC236}">
                <a16:creationId xmlns:a16="http://schemas.microsoft.com/office/drawing/2014/main" id="{2CA4F0F9-190B-60B3-7609-6481193C6171}"/>
              </a:ext>
            </a:extLst>
          </p:cNvPr>
          <p:cNvPicPr>
            <a:picLocks noChangeAspect="1"/>
          </p:cNvPicPr>
          <p:nvPr/>
        </p:nvPicPr>
        <p:blipFill rotWithShape="1">
          <a:blip r:embed="rId2"/>
          <a:srcRect t="593" r="1117"/>
          <a:stretch/>
        </p:blipFill>
        <p:spPr>
          <a:xfrm>
            <a:off x="8967537" y="667156"/>
            <a:ext cx="2470484" cy="5621349"/>
          </a:xfrm>
          <a:prstGeom prst="rect">
            <a:avLst/>
          </a:prstGeom>
        </p:spPr>
      </p:pic>
    </p:spTree>
    <p:extLst>
      <p:ext uri="{BB962C8B-B14F-4D97-AF65-F5344CB8AC3E}">
        <p14:creationId xmlns:p14="http://schemas.microsoft.com/office/powerpoint/2010/main" val="794376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7B5B1-EE9A-7B93-2789-2A6A50029054}"/>
              </a:ext>
            </a:extLst>
          </p:cNvPr>
          <p:cNvSpPr>
            <a:spLocks noGrp="1"/>
          </p:cNvSpPr>
          <p:nvPr>
            <p:ph type="sldNum" sz="quarter" idx="12"/>
          </p:nvPr>
        </p:nvSpPr>
        <p:spPr/>
        <p:txBody>
          <a:bodyPr/>
          <a:lstStyle/>
          <a:p>
            <a:fld id="{72DD4F55-0E22-8845-9732-CAADCAF007A6}" type="slidenum">
              <a:rPr lang="en-US" smtClean="0"/>
              <a:t>21</a:t>
            </a:fld>
            <a:endParaRPr lang="en-US" dirty="0"/>
          </a:p>
        </p:txBody>
      </p:sp>
      <p:pic>
        <p:nvPicPr>
          <p:cNvPr id="14" name="Content Placeholder 8">
            <a:extLst>
              <a:ext uri="{FF2B5EF4-FFF2-40B4-BE49-F238E27FC236}">
                <a16:creationId xmlns:a16="http://schemas.microsoft.com/office/drawing/2014/main" id="{DA4C6B73-C397-D530-2FE5-70FDE5FB6FD5}"/>
              </a:ext>
            </a:extLst>
          </p:cNvPr>
          <p:cNvPicPr>
            <a:picLocks noChangeAspect="1"/>
          </p:cNvPicPr>
          <p:nvPr/>
        </p:nvPicPr>
        <p:blipFill rotWithShape="1">
          <a:blip r:embed="rId2"/>
          <a:srcRect t="26819" r="1037" b="31144"/>
          <a:stretch/>
        </p:blipFill>
        <p:spPr>
          <a:xfrm>
            <a:off x="838200" y="1364914"/>
            <a:ext cx="5257800" cy="5054271"/>
          </a:xfrm>
          <a:prstGeom prst="rect">
            <a:avLst/>
          </a:prstGeom>
        </p:spPr>
      </p:pic>
      <p:sp>
        <p:nvSpPr>
          <p:cNvPr id="8" name="Title 4">
            <a:extLst>
              <a:ext uri="{FF2B5EF4-FFF2-40B4-BE49-F238E27FC236}">
                <a16:creationId xmlns:a16="http://schemas.microsoft.com/office/drawing/2014/main" id="{E36F5EA9-43B6-3FC3-6D0D-8299E902376B}"/>
              </a:ext>
            </a:extLst>
          </p:cNvPr>
          <p:cNvSpPr>
            <a:spLocks noGrp="1"/>
          </p:cNvSpPr>
          <p:nvPr>
            <p:ph type="title"/>
          </p:nvPr>
        </p:nvSpPr>
        <p:spPr>
          <a:xfrm>
            <a:off x="838200" y="365126"/>
            <a:ext cx="10515600" cy="1062622"/>
          </a:xfrm>
        </p:spPr>
        <p:txBody>
          <a:bodyPr>
            <a:normAutofit/>
          </a:bodyPr>
          <a:lstStyle/>
          <a:p>
            <a:r>
              <a:rPr lang="en-US" sz="3800" dirty="0"/>
              <a:t>OHDSI Predictive Analytics Interface (2)</a:t>
            </a:r>
          </a:p>
        </p:txBody>
      </p:sp>
      <p:pic>
        <p:nvPicPr>
          <p:cNvPr id="15" name="Content Placeholder 8">
            <a:extLst>
              <a:ext uri="{FF2B5EF4-FFF2-40B4-BE49-F238E27FC236}">
                <a16:creationId xmlns:a16="http://schemas.microsoft.com/office/drawing/2014/main" id="{CB444788-076D-AB21-F839-E67E3FF66F63}"/>
              </a:ext>
            </a:extLst>
          </p:cNvPr>
          <p:cNvPicPr>
            <a:picLocks noChangeAspect="1"/>
          </p:cNvPicPr>
          <p:nvPr/>
        </p:nvPicPr>
        <p:blipFill rotWithShape="1">
          <a:blip r:embed="rId2"/>
          <a:srcRect t="593" r="1117"/>
          <a:stretch/>
        </p:blipFill>
        <p:spPr>
          <a:xfrm>
            <a:off x="8967537" y="667156"/>
            <a:ext cx="2470484" cy="5621349"/>
          </a:xfrm>
          <a:prstGeom prst="rect">
            <a:avLst/>
          </a:prstGeom>
        </p:spPr>
      </p:pic>
    </p:spTree>
    <p:extLst>
      <p:ext uri="{BB962C8B-B14F-4D97-AF65-F5344CB8AC3E}">
        <p14:creationId xmlns:p14="http://schemas.microsoft.com/office/powerpoint/2010/main" val="399425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57B5B1-EE9A-7B93-2789-2A6A50029054}"/>
              </a:ext>
            </a:extLst>
          </p:cNvPr>
          <p:cNvSpPr>
            <a:spLocks noGrp="1"/>
          </p:cNvSpPr>
          <p:nvPr>
            <p:ph type="sldNum" sz="quarter" idx="12"/>
          </p:nvPr>
        </p:nvSpPr>
        <p:spPr/>
        <p:txBody>
          <a:bodyPr/>
          <a:lstStyle/>
          <a:p>
            <a:fld id="{72DD4F55-0E22-8845-9732-CAADCAF007A6}" type="slidenum">
              <a:rPr lang="en-US" smtClean="0"/>
              <a:t>22</a:t>
            </a:fld>
            <a:endParaRPr lang="en-US" dirty="0"/>
          </a:p>
        </p:txBody>
      </p:sp>
      <p:pic>
        <p:nvPicPr>
          <p:cNvPr id="14" name="Content Placeholder 8">
            <a:extLst>
              <a:ext uri="{FF2B5EF4-FFF2-40B4-BE49-F238E27FC236}">
                <a16:creationId xmlns:a16="http://schemas.microsoft.com/office/drawing/2014/main" id="{DA4C6B73-C397-D530-2FE5-70FDE5FB6FD5}"/>
              </a:ext>
            </a:extLst>
          </p:cNvPr>
          <p:cNvPicPr>
            <a:picLocks noChangeAspect="1"/>
          </p:cNvPicPr>
          <p:nvPr/>
        </p:nvPicPr>
        <p:blipFill rotWithShape="1">
          <a:blip r:embed="rId2"/>
          <a:srcRect t="69972" r="863"/>
          <a:stretch/>
        </p:blipFill>
        <p:spPr>
          <a:xfrm>
            <a:off x="838200" y="1427748"/>
            <a:ext cx="6973963" cy="4780547"/>
          </a:xfrm>
          <a:prstGeom prst="rect">
            <a:avLst/>
          </a:prstGeom>
        </p:spPr>
      </p:pic>
      <p:sp>
        <p:nvSpPr>
          <p:cNvPr id="20" name="Title 4">
            <a:extLst>
              <a:ext uri="{FF2B5EF4-FFF2-40B4-BE49-F238E27FC236}">
                <a16:creationId xmlns:a16="http://schemas.microsoft.com/office/drawing/2014/main" id="{D45088E9-F97D-9198-E47E-9CF756D23DDD}"/>
              </a:ext>
            </a:extLst>
          </p:cNvPr>
          <p:cNvSpPr>
            <a:spLocks noGrp="1"/>
          </p:cNvSpPr>
          <p:nvPr>
            <p:ph type="title"/>
          </p:nvPr>
        </p:nvSpPr>
        <p:spPr>
          <a:xfrm>
            <a:off x="838200" y="365126"/>
            <a:ext cx="10515600" cy="1062622"/>
          </a:xfrm>
        </p:spPr>
        <p:txBody>
          <a:bodyPr>
            <a:normAutofit/>
          </a:bodyPr>
          <a:lstStyle/>
          <a:p>
            <a:r>
              <a:rPr lang="en-US" sz="3800" dirty="0"/>
              <a:t>OHDSI Predictive Analytics Interface (3)</a:t>
            </a:r>
          </a:p>
        </p:txBody>
      </p:sp>
      <p:pic>
        <p:nvPicPr>
          <p:cNvPr id="23" name="Content Placeholder 8">
            <a:extLst>
              <a:ext uri="{FF2B5EF4-FFF2-40B4-BE49-F238E27FC236}">
                <a16:creationId xmlns:a16="http://schemas.microsoft.com/office/drawing/2014/main" id="{F339C8F4-6943-1DCB-FCD8-0FAC2453A02C}"/>
              </a:ext>
            </a:extLst>
          </p:cNvPr>
          <p:cNvPicPr>
            <a:picLocks noChangeAspect="1"/>
          </p:cNvPicPr>
          <p:nvPr/>
        </p:nvPicPr>
        <p:blipFill rotWithShape="1">
          <a:blip r:embed="rId2"/>
          <a:srcRect t="593" r="1117"/>
          <a:stretch/>
        </p:blipFill>
        <p:spPr>
          <a:xfrm>
            <a:off x="8967537" y="667156"/>
            <a:ext cx="2470484" cy="5621349"/>
          </a:xfrm>
          <a:prstGeom prst="rect">
            <a:avLst/>
          </a:prstGeom>
        </p:spPr>
      </p:pic>
      <p:sp>
        <p:nvSpPr>
          <p:cNvPr id="25" name="Rounded Rectangular Callout 24">
            <a:extLst>
              <a:ext uri="{FF2B5EF4-FFF2-40B4-BE49-F238E27FC236}">
                <a16:creationId xmlns:a16="http://schemas.microsoft.com/office/drawing/2014/main" id="{1B98036B-DE5C-B086-4866-C65084D92903}"/>
              </a:ext>
            </a:extLst>
          </p:cNvPr>
          <p:cNvSpPr/>
          <p:nvPr/>
        </p:nvSpPr>
        <p:spPr>
          <a:xfrm>
            <a:off x="5670884" y="3142080"/>
            <a:ext cx="1716505" cy="1395663"/>
          </a:xfrm>
          <a:prstGeom prst="wedgeRoundRectCallout">
            <a:avLst>
              <a:gd name="adj1" fmla="val -177385"/>
              <a:gd name="adj2" fmla="val 106179"/>
              <a:gd name="adj3" fmla="val 1666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Maybe the UI needs improvements here</a:t>
            </a:r>
          </a:p>
        </p:txBody>
      </p:sp>
      <p:sp>
        <p:nvSpPr>
          <p:cNvPr id="26" name="Rounded Rectangular Callout 25">
            <a:extLst>
              <a:ext uri="{FF2B5EF4-FFF2-40B4-BE49-F238E27FC236}">
                <a16:creationId xmlns:a16="http://schemas.microsoft.com/office/drawing/2014/main" id="{11A66D2E-322A-7ADC-FC4D-0B8457772E61}"/>
              </a:ext>
            </a:extLst>
          </p:cNvPr>
          <p:cNvSpPr/>
          <p:nvPr/>
        </p:nvSpPr>
        <p:spPr>
          <a:xfrm>
            <a:off x="5670884" y="3136231"/>
            <a:ext cx="1716505" cy="1395663"/>
          </a:xfrm>
          <a:prstGeom prst="wedgeRoundRectCallout">
            <a:avLst>
              <a:gd name="adj1" fmla="val -186731"/>
              <a:gd name="adj2" fmla="val -127155"/>
              <a:gd name="adj3" fmla="val 16667"/>
            </a:avLst>
          </a:prstGeom>
          <a:solidFill>
            <a:srgbClr val="00B0F0"/>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Maybe the UI needs improvements here</a:t>
            </a:r>
          </a:p>
        </p:txBody>
      </p:sp>
    </p:spTree>
    <p:extLst>
      <p:ext uri="{BB962C8B-B14F-4D97-AF65-F5344CB8AC3E}">
        <p14:creationId xmlns:p14="http://schemas.microsoft.com/office/powerpoint/2010/main" val="312035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64B97D-557B-CB75-BF03-E716A928B6C7}"/>
              </a:ext>
            </a:extLst>
          </p:cNvPr>
          <p:cNvSpPr>
            <a:spLocks noGrp="1"/>
          </p:cNvSpPr>
          <p:nvPr>
            <p:ph type="title"/>
          </p:nvPr>
        </p:nvSpPr>
        <p:spPr/>
        <p:txBody>
          <a:bodyPr>
            <a:normAutofit/>
          </a:bodyPr>
          <a:lstStyle/>
          <a:p>
            <a:r>
              <a:rPr lang="en-US" sz="4000" dirty="0"/>
              <a:t>The </a:t>
            </a:r>
            <a:r>
              <a:rPr lang="en-US" b="1" i="1" dirty="0"/>
              <a:t>covariates</a:t>
            </a:r>
            <a:r>
              <a:rPr lang="en-US" sz="4000" dirty="0"/>
              <a:t> may help us gain a nuanced picture of testing best practices in East Africa</a:t>
            </a:r>
          </a:p>
        </p:txBody>
      </p:sp>
      <p:sp>
        <p:nvSpPr>
          <p:cNvPr id="7" name="Content Placeholder 6">
            <a:extLst>
              <a:ext uri="{FF2B5EF4-FFF2-40B4-BE49-F238E27FC236}">
                <a16:creationId xmlns:a16="http://schemas.microsoft.com/office/drawing/2014/main" id="{508E4A30-0F73-F0A5-6DDF-80FD77008002}"/>
              </a:ext>
            </a:extLst>
          </p:cNvPr>
          <p:cNvSpPr>
            <a:spLocks noGrp="1"/>
          </p:cNvSpPr>
          <p:nvPr>
            <p:ph idx="1"/>
          </p:nvPr>
        </p:nvSpPr>
        <p:spPr>
          <a:xfrm>
            <a:off x="838200" y="1825625"/>
            <a:ext cx="10515600" cy="4895850"/>
          </a:xfrm>
        </p:spPr>
        <p:txBody>
          <a:bodyPr>
            <a:normAutofit fontScale="92500" lnSpcReduction="20000"/>
          </a:bodyPr>
          <a:lstStyle/>
          <a:p>
            <a:pPr algn="l">
              <a:lnSpc>
                <a:spcPct val="100000"/>
              </a:lnSpc>
            </a:pPr>
            <a:r>
              <a:rPr lang="en-US" sz="2600" dirty="0"/>
              <a:t>This is the view that </a:t>
            </a:r>
            <a:r>
              <a:rPr lang="en-US" sz="2600" b="1" i="1" dirty="0">
                <a:hlinkClick r:id="rId2"/>
              </a:rPr>
              <a:t>Bard</a:t>
            </a:r>
            <a:r>
              <a:rPr lang="en-US" sz="2600" dirty="0"/>
              <a:t> takes</a:t>
            </a:r>
          </a:p>
          <a:p>
            <a:pPr algn="l">
              <a:lnSpc>
                <a:spcPct val="100000"/>
              </a:lnSpc>
            </a:pPr>
            <a:r>
              <a:rPr lang="en-US" sz="2600" dirty="0"/>
              <a:t>Bard says the</a:t>
            </a:r>
            <a:r>
              <a:rPr lang="en-US" sz="2600" b="0" i="0" u="none" strike="noStrike" dirty="0">
                <a:effectLst/>
              </a:rPr>
              <a:t> </a:t>
            </a:r>
            <a:r>
              <a:rPr lang="en-US" sz="2600" b="1" i="1" u="none" strike="noStrike" dirty="0">
                <a:effectLst/>
              </a:rPr>
              <a:t>best test </a:t>
            </a:r>
            <a:r>
              <a:rPr lang="en-US" sz="2600" b="0" i="0" u="none" strike="noStrike" dirty="0">
                <a:effectLst/>
              </a:rPr>
              <a:t>for pandemic surveillance in Africa </a:t>
            </a:r>
            <a:r>
              <a:rPr lang="en-US" sz="2600" b="1" i="1" u="none" strike="noStrike" dirty="0">
                <a:effectLst/>
              </a:rPr>
              <a:t>will depend on a number of factors</a:t>
            </a:r>
            <a:r>
              <a:rPr lang="en-US" sz="2600" b="0" i="0" u="none" strike="noStrike" dirty="0">
                <a:effectLst/>
              </a:rPr>
              <a:t>, including the availability of tests, the cost of tests, and the accuracy of tests. However, some of the most promising tests for pandemic surveillance in Africa include:</a:t>
            </a:r>
          </a:p>
          <a:p>
            <a:pPr lvl="1">
              <a:lnSpc>
                <a:spcPct val="100000"/>
              </a:lnSpc>
              <a:spcBef>
                <a:spcPts val="800"/>
              </a:spcBef>
            </a:pPr>
            <a:r>
              <a:rPr lang="en-US" sz="2300" b="1" i="0" u="none" strike="noStrike" dirty="0">
                <a:effectLst/>
              </a:rPr>
              <a:t>Antigen tests</a:t>
            </a:r>
            <a:r>
              <a:rPr lang="en-US" sz="2300" b="0" i="0" u="none" strike="noStrike" dirty="0">
                <a:effectLst/>
              </a:rPr>
              <a:t>: Antigen tests are rapid tests that can provide results in 15-30 minutes. They are less accurate than PCR tests, but they are more affordable and can be used in more settings. Antigen tests are often used for screening purposes, such as at airports or schools.</a:t>
            </a:r>
          </a:p>
          <a:p>
            <a:pPr lvl="1">
              <a:lnSpc>
                <a:spcPct val="100000"/>
              </a:lnSpc>
              <a:spcBef>
                <a:spcPts val="800"/>
              </a:spcBef>
            </a:pPr>
            <a:r>
              <a:rPr lang="en-US" sz="2300" b="1" i="0" u="none" strike="noStrike" dirty="0">
                <a:effectLst/>
              </a:rPr>
              <a:t>PCR tests</a:t>
            </a:r>
            <a:r>
              <a:rPr lang="en-US" sz="2300" b="0" i="0" u="none" strike="noStrike" dirty="0">
                <a:effectLst/>
              </a:rPr>
              <a:t>: PCR tests are more accurate than antigen tests, but they take longer to produce results (usually 1-2 days). PCR tests are often used for diagnostic purposes, such as to confirm a suspected case of COVID-19.</a:t>
            </a:r>
          </a:p>
          <a:p>
            <a:pPr lvl="1">
              <a:lnSpc>
                <a:spcPct val="100000"/>
              </a:lnSpc>
              <a:spcBef>
                <a:spcPts val="800"/>
              </a:spcBef>
            </a:pPr>
            <a:r>
              <a:rPr lang="en-US" sz="2300" b="1" i="0" u="none" strike="noStrike" dirty="0">
                <a:effectLst/>
              </a:rPr>
              <a:t>Serological testing</a:t>
            </a:r>
            <a:r>
              <a:rPr lang="en-US" sz="2300" b="0" i="0" u="none" strike="noStrike" dirty="0">
                <a:effectLst/>
              </a:rPr>
              <a:t>: Serological testing involves testing blood for the presence of antibodies to the COVID-19 virus. This can be used to determine how many people have been infected with the virus, even if they did not show symptoms.</a:t>
            </a:r>
          </a:p>
        </p:txBody>
      </p:sp>
      <p:sp>
        <p:nvSpPr>
          <p:cNvPr id="5" name="Slide Number Placeholder 4">
            <a:extLst>
              <a:ext uri="{FF2B5EF4-FFF2-40B4-BE49-F238E27FC236}">
                <a16:creationId xmlns:a16="http://schemas.microsoft.com/office/drawing/2014/main" id="{9B715715-58C2-BEF4-5031-D40C35797D53}"/>
              </a:ext>
            </a:extLst>
          </p:cNvPr>
          <p:cNvSpPr>
            <a:spLocks noGrp="1"/>
          </p:cNvSpPr>
          <p:nvPr>
            <p:ph type="sldNum" sz="quarter" idx="12"/>
          </p:nvPr>
        </p:nvSpPr>
        <p:spPr/>
        <p:txBody>
          <a:bodyPr/>
          <a:lstStyle/>
          <a:p>
            <a:fld id="{72DD4F55-0E22-8845-9732-CAADCAF007A6}" type="slidenum">
              <a:rPr lang="en-US" smtClean="0"/>
              <a:t>23</a:t>
            </a:fld>
            <a:endParaRPr lang="en-US" dirty="0"/>
          </a:p>
        </p:txBody>
      </p:sp>
    </p:spTree>
    <p:extLst>
      <p:ext uri="{BB962C8B-B14F-4D97-AF65-F5344CB8AC3E}">
        <p14:creationId xmlns:p14="http://schemas.microsoft.com/office/powerpoint/2010/main" val="80029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64B97D-557B-CB75-BF03-E716A928B6C7}"/>
              </a:ext>
            </a:extLst>
          </p:cNvPr>
          <p:cNvSpPr>
            <a:spLocks noGrp="1"/>
          </p:cNvSpPr>
          <p:nvPr>
            <p:ph type="title"/>
          </p:nvPr>
        </p:nvSpPr>
        <p:spPr/>
        <p:txBody>
          <a:bodyPr>
            <a:normAutofit/>
          </a:bodyPr>
          <a:lstStyle/>
          <a:p>
            <a:r>
              <a:rPr lang="en-US" sz="4000" dirty="0"/>
              <a:t>The </a:t>
            </a:r>
            <a:r>
              <a:rPr lang="en-US" b="1" i="1" dirty="0"/>
              <a:t>covariates</a:t>
            </a:r>
            <a:r>
              <a:rPr lang="en-US" sz="4000" dirty="0"/>
              <a:t> may help us gain a nuanced picture of testing best practices in East Africa (2)</a:t>
            </a:r>
          </a:p>
        </p:txBody>
      </p:sp>
      <p:sp>
        <p:nvSpPr>
          <p:cNvPr id="7" name="Content Placeholder 6">
            <a:extLst>
              <a:ext uri="{FF2B5EF4-FFF2-40B4-BE49-F238E27FC236}">
                <a16:creationId xmlns:a16="http://schemas.microsoft.com/office/drawing/2014/main" id="{508E4A30-0F73-F0A5-6DDF-80FD77008002}"/>
              </a:ext>
            </a:extLst>
          </p:cNvPr>
          <p:cNvSpPr>
            <a:spLocks noGrp="1"/>
          </p:cNvSpPr>
          <p:nvPr>
            <p:ph idx="1"/>
          </p:nvPr>
        </p:nvSpPr>
        <p:spPr>
          <a:xfrm>
            <a:off x="838200" y="1792967"/>
            <a:ext cx="10515600" cy="4895850"/>
          </a:xfrm>
        </p:spPr>
        <p:txBody>
          <a:bodyPr>
            <a:noAutofit/>
          </a:bodyPr>
          <a:lstStyle/>
          <a:p>
            <a:pPr algn="l"/>
            <a:r>
              <a:rPr lang="en-US" sz="2400" dirty="0"/>
              <a:t>In these analyses a person’s location will serve as a proxy for </a:t>
            </a:r>
            <a:r>
              <a:rPr lang="en-US" sz="2400" b="0" i="0" u="none" strike="noStrike" dirty="0">
                <a:effectLst/>
              </a:rPr>
              <a:t>the availability of tests, the cost of tests, the timeliness of tests and so forth</a:t>
            </a:r>
          </a:p>
          <a:p>
            <a:pPr>
              <a:spcBef>
                <a:spcPts val="600"/>
              </a:spcBef>
            </a:pPr>
            <a:r>
              <a:rPr lang="en-US" sz="2400" dirty="0"/>
              <a:t>However, soon it may be possible to account for these and </a:t>
            </a:r>
            <a:r>
              <a:rPr lang="en-US" sz="2400" b="1" i="1" dirty="0"/>
              <a:t>other factors</a:t>
            </a:r>
            <a:r>
              <a:rPr lang="en-US" sz="2400" dirty="0"/>
              <a:t> more directly in OHDSI by associating people and their locations with collections of </a:t>
            </a:r>
            <a:r>
              <a:rPr lang="en-US" sz="2400" b="1" i="1" dirty="0"/>
              <a:t>place-based exposures</a:t>
            </a:r>
          </a:p>
          <a:p>
            <a:pPr lvl="1"/>
            <a:r>
              <a:rPr lang="en-US" sz="2100" dirty="0"/>
              <a:t>This is a facility being developed by the </a:t>
            </a:r>
            <a:r>
              <a:rPr lang="en-US" sz="2100" dirty="0">
                <a:hlinkClick r:id="rId2"/>
              </a:rPr>
              <a:t>OHDSI GIS Working Group</a:t>
            </a:r>
            <a:r>
              <a:rPr lang="en-US" sz="2100" b="1" i="1" dirty="0"/>
              <a:t>. </a:t>
            </a:r>
            <a:r>
              <a:rPr lang="en-US" sz="2100" dirty="0"/>
              <a:t>And one of its use cases is the IDSR and an analysis of the surveillance that African countries implemented with it during the pandemic</a:t>
            </a:r>
          </a:p>
          <a:p>
            <a:pPr lvl="1"/>
            <a:r>
              <a:rPr lang="en-US" sz="2100" dirty="0"/>
              <a:t>In fact, African countries contribute to a UN catalog of place-based variables called the </a:t>
            </a:r>
            <a:r>
              <a:rPr lang="en-US" sz="2100" dirty="0">
                <a:hlinkClick r:id="rId3"/>
              </a:rPr>
              <a:t>Sustainable Development Goals (SDG) indicators</a:t>
            </a:r>
            <a:r>
              <a:rPr lang="en-US" sz="2100" dirty="0"/>
              <a:t> that are broken out by geographic location (urban/rural, subnational regions). </a:t>
            </a:r>
          </a:p>
          <a:p>
            <a:pPr lvl="1"/>
            <a:r>
              <a:rPr lang="en-US" sz="2100" dirty="0"/>
              <a:t>For some examples, see </a:t>
            </a:r>
            <a:r>
              <a:rPr lang="en-US" sz="2100" dirty="0">
                <a:hlinkClick r:id="rId4"/>
              </a:rPr>
              <a:t>here</a:t>
            </a:r>
            <a:endParaRPr lang="en-US" sz="2100" dirty="0"/>
          </a:p>
          <a:p>
            <a:pPr lvl="1"/>
            <a:r>
              <a:rPr lang="en-US" sz="2100" dirty="0"/>
              <a:t>The plan is to use a battery of these indicators in a covariate package we are developing. See the </a:t>
            </a:r>
            <a:r>
              <a:rPr lang="en-US" sz="2100" dirty="0">
                <a:hlinkClick r:id="rId5" action="ppaction://hlinksldjump"/>
              </a:rPr>
              <a:t>appendix</a:t>
            </a:r>
            <a:endParaRPr lang="en-US" sz="2100" dirty="0"/>
          </a:p>
        </p:txBody>
      </p:sp>
      <p:sp>
        <p:nvSpPr>
          <p:cNvPr id="5" name="Slide Number Placeholder 4">
            <a:extLst>
              <a:ext uri="{FF2B5EF4-FFF2-40B4-BE49-F238E27FC236}">
                <a16:creationId xmlns:a16="http://schemas.microsoft.com/office/drawing/2014/main" id="{9B715715-58C2-BEF4-5031-D40C35797D53}"/>
              </a:ext>
            </a:extLst>
          </p:cNvPr>
          <p:cNvSpPr>
            <a:spLocks noGrp="1"/>
          </p:cNvSpPr>
          <p:nvPr>
            <p:ph type="sldNum" sz="quarter" idx="12"/>
          </p:nvPr>
        </p:nvSpPr>
        <p:spPr/>
        <p:txBody>
          <a:bodyPr/>
          <a:lstStyle/>
          <a:p>
            <a:fld id="{72DD4F55-0E22-8845-9732-CAADCAF007A6}" type="slidenum">
              <a:rPr lang="en-US" smtClean="0"/>
              <a:t>24</a:t>
            </a:fld>
            <a:endParaRPr lang="en-US" dirty="0"/>
          </a:p>
        </p:txBody>
      </p:sp>
    </p:spTree>
    <p:extLst>
      <p:ext uri="{BB962C8B-B14F-4D97-AF65-F5344CB8AC3E}">
        <p14:creationId xmlns:p14="http://schemas.microsoft.com/office/powerpoint/2010/main" val="3153758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F55B1E-2333-78DC-4815-054B8AC6E515}"/>
              </a:ext>
            </a:extLst>
          </p:cNvPr>
          <p:cNvSpPr>
            <a:spLocks noGrp="1"/>
          </p:cNvSpPr>
          <p:nvPr>
            <p:ph type="sldNum" sz="quarter" idx="12"/>
          </p:nvPr>
        </p:nvSpPr>
        <p:spPr>
          <a:xfrm>
            <a:off x="8626929" y="6356350"/>
            <a:ext cx="2743200" cy="365125"/>
          </a:xfrm>
        </p:spPr>
        <p:txBody>
          <a:bodyPr/>
          <a:lstStyle/>
          <a:p>
            <a:fld id="{72DD4F55-0E22-8845-9732-CAADCAF007A6}" type="slidenum">
              <a:rPr lang="en-US" smtClean="0"/>
              <a:t>25</a:t>
            </a:fld>
            <a:endParaRPr lang="en-US" dirty="0"/>
          </a:p>
        </p:txBody>
      </p:sp>
      <p:graphicFrame>
        <p:nvGraphicFramePr>
          <p:cNvPr id="6" name="Content Placeholder 5">
            <a:extLst>
              <a:ext uri="{FF2B5EF4-FFF2-40B4-BE49-F238E27FC236}">
                <a16:creationId xmlns:a16="http://schemas.microsoft.com/office/drawing/2014/main" id="{0CE171B2-2ADF-969D-628D-68B97F869D08}"/>
              </a:ext>
            </a:extLst>
          </p:cNvPr>
          <p:cNvGraphicFramePr>
            <a:graphicFrameLocks noGrp="1"/>
          </p:cNvGraphicFramePr>
          <p:nvPr>
            <p:ph idx="1"/>
            <p:extLst>
              <p:ext uri="{D42A27DB-BD31-4B8C-83A1-F6EECF244321}">
                <p14:modId xmlns:p14="http://schemas.microsoft.com/office/powerpoint/2010/main" val="3503734445"/>
              </p:ext>
            </p:extLst>
          </p:nvPr>
        </p:nvGraphicFramePr>
        <p:xfrm>
          <a:off x="3135086" y="326571"/>
          <a:ext cx="8626931" cy="5850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ounded Rectangular Callout 7">
            <a:extLst>
              <a:ext uri="{FF2B5EF4-FFF2-40B4-BE49-F238E27FC236}">
                <a16:creationId xmlns:a16="http://schemas.microsoft.com/office/drawing/2014/main" id="{AF2CD05E-49A1-D6E2-8DBC-FE4CC1487BA2}"/>
              </a:ext>
            </a:extLst>
          </p:cNvPr>
          <p:cNvSpPr/>
          <p:nvPr/>
        </p:nvSpPr>
        <p:spPr>
          <a:xfrm>
            <a:off x="8352684" y="5173602"/>
            <a:ext cx="2362198" cy="1336562"/>
          </a:xfrm>
          <a:prstGeom prst="wedgeRoundRectCallout">
            <a:avLst>
              <a:gd name="adj1" fmla="val -43464"/>
              <a:gd name="adj2" fmla="val -82753"/>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Signs and symptoms</a:t>
            </a:r>
            <a:br>
              <a:rPr lang="en-US" u="sng" dirty="0"/>
            </a:br>
            <a:r>
              <a:rPr lang="en-US" u="sng" dirty="0">
                <a:solidFill>
                  <a:schemeClr val="tx1">
                    <a:lumMod val="95000"/>
                    <a:lumOff val="5000"/>
                  </a:schemeClr>
                </a:solidFill>
              </a:rPr>
              <a:t>Preliminary diagnosis</a:t>
            </a:r>
            <a:br>
              <a:rPr lang="en-US" u="sng" dirty="0"/>
            </a:br>
            <a:r>
              <a:rPr lang="en-US" u="sng" dirty="0"/>
              <a:t>Measurements</a:t>
            </a:r>
          </a:p>
          <a:p>
            <a:pPr algn="ctr"/>
            <a:r>
              <a:rPr lang="en-US" u="sng" dirty="0">
                <a:solidFill>
                  <a:schemeClr val="tx1">
                    <a:lumMod val="95000"/>
                    <a:lumOff val="5000"/>
                  </a:schemeClr>
                </a:solidFill>
              </a:rPr>
              <a:t>Final diagnosis</a:t>
            </a:r>
          </a:p>
        </p:txBody>
      </p:sp>
      <p:sp>
        <p:nvSpPr>
          <p:cNvPr id="9" name="Rounded Rectangular Callout 8">
            <a:extLst>
              <a:ext uri="{FF2B5EF4-FFF2-40B4-BE49-F238E27FC236}">
                <a16:creationId xmlns:a16="http://schemas.microsoft.com/office/drawing/2014/main" id="{0F3F67E8-9480-4282-84A7-72DA241793C1}"/>
              </a:ext>
            </a:extLst>
          </p:cNvPr>
          <p:cNvSpPr/>
          <p:nvPr/>
        </p:nvSpPr>
        <p:spPr>
          <a:xfrm>
            <a:off x="368010" y="3270604"/>
            <a:ext cx="2414016" cy="1245734"/>
          </a:xfrm>
          <a:prstGeom prst="wedgeRoundRectCallout">
            <a:avLst>
              <a:gd name="adj1" fmla="val 83789"/>
              <a:gd name="adj2" fmla="val -103227"/>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Suspected</a:t>
            </a:r>
            <a:br>
              <a:rPr lang="en-US" u="sng" dirty="0"/>
            </a:br>
            <a:r>
              <a:rPr lang="en-US" u="sng" dirty="0">
                <a:solidFill>
                  <a:schemeClr val="tx1">
                    <a:lumMod val="95000"/>
                    <a:lumOff val="5000"/>
                  </a:schemeClr>
                </a:solidFill>
              </a:rPr>
              <a:t>Antigen only</a:t>
            </a:r>
            <a:br>
              <a:rPr lang="en-US" u="sng" dirty="0">
                <a:solidFill>
                  <a:schemeClr val="tx1">
                    <a:lumMod val="95000"/>
                    <a:lumOff val="5000"/>
                  </a:schemeClr>
                </a:solidFill>
              </a:rPr>
            </a:br>
            <a:r>
              <a:rPr lang="en-US" u="sng" dirty="0"/>
              <a:t>PCR only</a:t>
            </a:r>
            <a:br>
              <a:rPr lang="en-US" u="sng" dirty="0"/>
            </a:br>
            <a:r>
              <a:rPr lang="en-US" u="sng" dirty="0">
                <a:solidFill>
                  <a:schemeClr val="tx1">
                    <a:lumMod val="95000"/>
                    <a:lumOff val="5000"/>
                  </a:schemeClr>
                </a:solidFill>
              </a:rPr>
              <a:t>No follow up testing</a:t>
            </a:r>
          </a:p>
        </p:txBody>
      </p:sp>
      <p:sp>
        <p:nvSpPr>
          <p:cNvPr id="10" name="Rounded Rectangular Callout 9">
            <a:extLst>
              <a:ext uri="{FF2B5EF4-FFF2-40B4-BE49-F238E27FC236}">
                <a16:creationId xmlns:a16="http://schemas.microsoft.com/office/drawing/2014/main" id="{94B4D427-9147-C505-20D2-C8F2E59E025D}"/>
              </a:ext>
            </a:extLst>
          </p:cNvPr>
          <p:cNvSpPr/>
          <p:nvPr/>
        </p:nvSpPr>
        <p:spPr>
          <a:xfrm>
            <a:off x="3601827" y="5516841"/>
            <a:ext cx="1270911" cy="993323"/>
          </a:xfrm>
          <a:prstGeom prst="wedgeRoundRectCallout">
            <a:avLst>
              <a:gd name="adj1" fmla="val 75778"/>
              <a:gd name="adj2" fmla="val -51077"/>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UN SDG* indicators API</a:t>
            </a:r>
          </a:p>
        </p:txBody>
      </p:sp>
      <p:sp>
        <p:nvSpPr>
          <p:cNvPr id="11" name="Rounded Rectangular Callout 10">
            <a:extLst>
              <a:ext uri="{FF2B5EF4-FFF2-40B4-BE49-F238E27FC236}">
                <a16:creationId xmlns:a16="http://schemas.microsoft.com/office/drawing/2014/main" id="{BA8E8FBC-DF27-0FC9-E4DC-D2BD8AF9A297}"/>
              </a:ext>
            </a:extLst>
          </p:cNvPr>
          <p:cNvSpPr/>
          <p:nvPr/>
        </p:nvSpPr>
        <p:spPr>
          <a:xfrm>
            <a:off x="368009" y="4718825"/>
            <a:ext cx="2410526" cy="1785643"/>
          </a:xfrm>
          <a:prstGeom prst="wedgeRoundRectCallout">
            <a:avLst>
              <a:gd name="adj1" fmla="val 77397"/>
              <a:gd name="adj2" fmla="val -33322"/>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Person characteristics</a:t>
            </a:r>
            <a:br>
              <a:rPr lang="en-US" u="sng" dirty="0"/>
            </a:br>
            <a:r>
              <a:rPr lang="en-US" u="sng" dirty="0">
                <a:solidFill>
                  <a:schemeClr val="tx1">
                    <a:lumMod val="95000"/>
                    <a:lumOff val="5000"/>
                  </a:schemeClr>
                </a:solidFill>
              </a:rPr>
              <a:t>Locally specific, temporally bound SDG* exposure occurrences</a:t>
            </a:r>
            <a:br>
              <a:rPr lang="en-US" u="sng" dirty="0">
                <a:solidFill>
                  <a:schemeClr val="tx1">
                    <a:lumMod val="95000"/>
                    <a:lumOff val="5000"/>
                  </a:schemeClr>
                </a:solidFill>
              </a:rPr>
            </a:br>
            <a:r>
              <a:rPr lang="en-US" u="sng" dirty="0">
                <a:solidFill>
                  <a:schemeClr val="bg1"/>
                </a:solidFill>
              </a:rPr>
              <a:t>Other occurrences</a:t>
            </a:r>
            <a:endParaRPr lang="en-US" u="sng" dirty="0">
              <a:solidFill>
                <a:schemeClr val="tx1">
                  <a:lumMod val="95000"/>
                  <a:lumOff val="5000"/>
                </a:schemeClr>
              </a:solidFill>
            </a:endParaRPr>
          </a:p>
        </p:txBody>
      </p:sp>
      <p:sp>
        <p:nvSpPr>
          <p:cNvPr id="12" name="TextBox 11">
            <a:extLst>
              <a:ext uri="{FF2B5EF4-FFF2-40B4-BE49-F238E27FC236}">
                <a16:creationId xmlns:a16="http://schemas.microsoft.com/office/drawing/2014/main" id="{0D49B0F9-E921-AABC-1F0B-1C6F0AB8E672}"/>
              </a:ext>
            </a:extLst>
          </p:cNvPr>
          <p:cNvSpPr txBox="1"/>
          <p:nvPr/>
        </p:nvSpPr>
        <p:spPr>
          <a:xfrm>
            <a:off x="322414" y="291365"/>
            <a:ext cx="2767701" cy="2862322"/>
          </a:xfrm>
          <a:prstGeom prst="rect">
            <a:avLst/>
          </a:prstGeom>
          <a:noFill/>
        </p:spPr>
        <p:txBody>
          <a:bodyPr wrap="square" rtlCol="0">
            <a:spAutoFit/>
          </a:bodyPr>
          <a:lstStyle/>
          <a:p>
            <a:r>
              <a:rPr lang="en-US" sz="2000" b="1" dirty="0">
                <a:latin typeface="+mj-lt"/>
              </a:rPr>
              <a:t>Using the ATLAS  interface, analysts will be able to select exposures from a new location specific inventory along with data from the OMOP CDM for use in cohort definitions and as covariates</a:t>
            </a:r>
          </a:p>
        </p:txBody>
      </p:sp>
      <p:sp>
        <p:nvSpPr>
          <p:cNvPr id="14" name="Rounded Rectangular Callout 13">
            <a:extLst>
              <a:ext uri="{FF2B5EF4-FFF2-40B4-BE49-F238E27FC236}">
                <a16:creationId xmlns:a16="http://schemas.microsoft.com/office/drawing/2014/main" id="{921B48DA-3C80-4E3D-74EE-CDF745A72484}"/>
              </a:ext>
            </a:extLst>
          </p:cNvPr>
          <p:cNvSpPr/>
          <p:nvPr/>
        </p:nvSpPr>
        <p:spPr>
          <a:xfrm>
            <a:off x="6025781" y="1252498"/>
            <a:ext cx="5438308" cy="680187"/>
          </a:xfrm>
          <a:prstGeom prst="wedgeRoundRectCallout">
            <a:avLst>
              <a:gd name="adj1" fmla="val 34339"/>
              <a:gd name="adj2" fmla="val 85360"/>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t>An exposure stimulus** </a:t>
            </a:r>
            <a:r>
              <a:rPr lang="en-US" b="1" i="1" u="sng" dirty="0"/>
              <a:t>concept</a:t>
            </a:r>
            <a:r>
              <a:rPr lang="en-US" u="sng" dirty="0"/>
              <a:t> taken from a standard exposure or social determinants of health vocabulary</a:t>
            </a:r>
          </a:p>
        </p:txBody>
      </p:sp>
      <p:sp>
        <p:nvSpPr>
          <p:cNvPr id="17" name="TextBox 16">
            <a:extLst>
              <a:ext uri="{FF2B5EF4-FFF2-40B4-BE49-F238E27FC236}">
                <a16:creationId xmlns:a16="http://schemas.microsoft.com/office/drawing/2014/main" id="{6BCD9A5F-F7F1-D1AE-4303-4CE22958A75E}"/>
              </a:ext>
            </a:extLst>
          </p:cNvPr>
          <p:cNvSpPr txBox="1"/>
          <p:nvPr/>
        </p:nvSpPr>
        <p:spPr>
          <a:xfrm>
            <a:off x="2061813" y="6517565"/>
            <a:ext cx="2238883" cy="276999"/>
          </a:xfrm>
          <a:prstGeom prst="rect">
            <a:avLst/>
          </a:prstGeom>
          <a:noFill/>
        </p:spPr>
        <p:txBody>
          <a:bodyPr wrap="none" rtlCol="0">
            <a:spAutoFit/>
          </a:bodyPr>
          <a:lstStyle/>
          <a:p>
            <a:r>
              <a:rPr lang="en-US" sz="1200" dirty="0"/>
              <a:t>*Sustainable Development Goals</a:t>
            </a:r>
          </a:p>
        </p:txBody>
      </p:sp>
      <p:sp>
        <p:nvSpPr>
          <p:cNvPr id="19" name="Rectangle 18">
            <a:extLst>
              <a:ext uri="{FF2B5EF4-FFF2-40B4-BE49-F238E27FC236}">
                <a16:creationId xmlns:a16="http://schemas.microsoft.com/office/drawing/2014/main" id="{401298E7-0846-D2BB-2045-DC26FF4D2BA9}"/>
              </a:ext>
            </a:extLst>
          </p:cNvPr>
          <p:cNvSpPr/>
          <p:nvPr/>
        </p:nvSpPr>
        <p:spPr>
          <a:xfrm>
            <a:off x="10711543" y="2041224"/>
            <a:ext cx="518534" cy="830997"/>
          </a:xfrm>
          <a:prstGeom prst="rect">
            <a:avLst/>
          </a:prstGeom>
          <a:noFill/>
          <a:ln w="31750">
            <a:solidFill>
              <a:srgbClr val="92D050"/>
            </a:solidFill>
          </a:ln>
        </p:spPr>
        <p:txBody>
          <a:bodyPr wrap="square" lIns="91440" tIns="45720" rIns="91440" bIns="45720">
            <a:spAutoFit/>
          </a:bodyPr>
          <a:lstStyle/>
          <a:p>
            <a:pPr algn="ctr"/>
            <a:r>
              <a:rPr lang="en-US" sz="4800" cap="none" spc="0" dirty="0">
                <a:ln w="22225">
                  <a:solidFill>
                    <a:schemeClr val="accent2"/>
                  </a:solidFill>
                  <a:prstDash val="solid"/>
                </a:ln>
                <a:solidFill>
                  <a:schemeClr val="accent2">
                    <a:lumMod val="40000"/>
                    <a:lumOff val="60000"/>
                  </a:schemeClr>
                </a:solidFill>
                <a:effectLst/>
              </a:rPr>
              <a:t>C</a:t>
            </a:r>
          </a:p>
        </p:txBody>
      </p:sp>
      <p:sp>
        <p:nvSpPr>
          <p:cNvPr id="20" name="TextBox 19">
            <a:extLst>
              <a:ext uri="{FF2B5EF4-FFF2-40B4-BE49-F238E27FC236}">
                <a16:creationId xmlns:a16="http://schemas.microsoft.com/office/drawing/2014/main" id="{C0EF72F5-FC9E-CE73-2475-0B68069C686B}"/>
              </a:ext>
            </a:extLst>
          </p:cNvPr>
          <p:cNvSpPr txBox="1"/>
          <p:nvPr/>
        </p:nvSpPr>
        <p:spPr>
          <a:xfrm>
            <a:off x="5209668" y="2703741"/>
            <a:ext cx="5342488" cy="461665"/>
          </a:xfrm>
          <a:prstGeom prst="rect">
            <a:avLst/>
          </a:prstGeom>
          <a:noFill/>
        </p:spPr>
        <p:txBody>
          <a:bodyPr wrap="none" rtlCol="0">
            <a:spAutoFit/>
          </a:bodyPr>
          <a:lstStyle/>
          <a:p>
            <a:r>
              <a:rPr lang="en-US" sz="1200" dirty="0"/>
              <a:t>**Exposure </a:t>
            </a:r>
            <a:r>
              <a:rPr lang="en-US" sz="1200" b="1" i="1" dirty="0"/>
              <a:t>stimulus</a:t>
            </a:r>
            <a:r>
              <a:rPr lang="en-US" sz="1200" dirty="0"/>
              <a:t> is an ECTO class. This and other classes in ECTO are part of an</a:t>
            </a:r>
            <a:br>
              <a:rPr lang="en-US" sz="1200" dirty="0"/>
            </a:br>
            <a:r>
              <a:rPr lang="en-US" sz="1200" dirty="0"/>
              <a:t>“upper model” that plays host to many external ontologies. See </a:t>
            </a:r>
            <a:r>
              <a:rPr lang="en-US" sz="1200" dirty="0">
                <a:hlinkClick r:id="rId7" action="ppaction://hlinksldjump"/>
              </a:rPr>
              <a:t>appendix</a:t>
            </a:r>
            <a:r>
              <a:rPr lang="en-US" sz="1200" dirty="0"/>
              <a:t>…</a:t>
            </a:r>
          </a:p>
        </p:txBody>
      </p:sp>
      <p:sp>
        <p:nvSpPr>
          <p:cNvPr id="22" name="TextBox 21">
            <a:extLst>
              <a:ext uri="{FF2B5EF4-FFF2-40B4-BE49-F238E27FC236}">
                <a16:creationId xmlns:a16="http://schemas.microsoft.com/office/drawing/2014/main" id="{188AC608-BB59-67EF-056E-CA740A61A2BE}"/>
              </a:ext>
            </a:extLst>
          </p:cNvPr>
          <p:cNvSpPr txBox="1"/>
          <p:nvPr/>
        </p:nvSpPr>
        <p:spPr>
          <a:xfrm>
            <a:off x="3333101" y="1237902"/>
            <a:ext cx="2637197" cy="523220"/>
          </a:xfrm>
          <a:prstGeom prst="rect">
            <a:avLst/>
          </a:prstGeom>
          <a:noFill/>
        </p:spPr>
        <p:txBody>
          <a:bodyPr wrap="none" rtlCol="0">
            <a:spAutoFit/>
          </a:bodyPr>
          <a:lstStyle/>
          <a:p>
            <a:r>
              <a:rPr lang="en-US" sz="1400" i="1" dirty="0">
                <a:solidFill>
                  <a:schemeClr val="bg1"/>
                </a:solidFill>
              </a:rPr>
              <a:t>ATLAS will create just in time</a:t>
            </a:r>
            <a:br>
              <a:rPr lang="en-US" sz="1400" i="1" dirty="0">
                <a:solidFill>
                  <a:schemeClr val="bg1"/>
                </a:solidFill>
              </a:rPr>
            </a:br>
            <a:r>
              <a:rPr lang="en-US" sz="1400" i="1" dirty="0">
                <a:solidFill>
                  <a:schemeClr val="bg1"/>
                </a:solidFill>
              </a:rPr>
              <a:t>exposure occurrences for analysis</a:t>
            </a:r>
          </a:p>
        </p:txBody>
      </p:sp>
    </p:spTree>
    <p:extLst>
      <p:ext uri="{BB962C8B-B14F-4D97-AF65-F5344CB8AC3E}">
        <p14:creationId xmlns:p14="http://schemas.microsoft.com/office/powerpoint/2010/main" val="260805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250" fill="hold"/>
                                        <p:tgtEl>
                                          <p:spTgt spid="9"/>
                                        </p:tgtEl>
                                        <p:attrNameLst>
                                          <p:attrName>ppt_w</p:attrName>
                                        </p:attrNameLst>
                                      </p:cBhvr>
                                      <p:tavLst>
                                        <p:tav tm="0">
                                          <p:val>
                                            <p:fltVal val="0"/>
                                          </p:val>
                                        </p:tav>
                                        <p:tav tm="100000">
                                          <p:val>
                                            <p:strVal val="#ppt_w"/>
                                          </p:val>
                                        </p:tav>
                                      </p:tavLst>
                                    </p:anim>
                                    <p:anim calcmode="lin" valueType="num">
                                      <p:cBhvr>
                                        <p:cTn id="8" dur="125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250" fill="hold"/>
                                        <p:tgtEl>
                                          <p:spTgt spid="11"/>
                                        </p:tgtEl>
                                        <p:attrNameLst>
                                          <p:attrName>ppt_w</p:attrName>
                                        </p:attrNameLst>
                                      </p:cBhvr>
                                      <p:tavLst>
                                        <p:tav tm="0">
                                          <p:val>
                                            <p:fltVal val="0"/>
                                          </p:val>
                                        </p:tav>
                                        <p:tav tm="100000">
                                          <p:val>
                                            <p:strVal val="#ppt_w"/>
                                          </p:val>
                                        </p:tav>
                                      </p:tavLst>
                                    </p:anim>
                                    <p:anim calcmode="lin" valueType="num">
                                      <p:cBhvr>
                                        <p:cTn id="12" dur="125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250" fill="hold"/>
                                        <p:tgtEl>
                                          <p:spTgt spid="10"/>
                                        </p:tgtEl>
                                        <p:attrNameLst>
                                          <p:attrName>ppt_w</p:attrName>
                                        </p:attrNameLst>
                                      </p:cBhvr>
                                      <p:tavLst>
                                        <p:tav tm="0">
                                          <p:val>
                                            <p:fltVal val="0"/>
                                          </p:val>
                                        </p:tav>
                                        <p:tav tm="100000">
                                          <p:val>
                                            <p:strVal val="#ppt_w"/>
                                          </p:val>
                                        </p:tav>
                                      </p:tavLst>
                                    </p:anim>
                                    <p:anim calcmode="lin" valueType="num">
                                      <p:cBhvr>
                                        <p:cTn id="16" dur="1250" fill="hold"/>
                                        <p:tgtEl>
                                          <p:spTgt spid="1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250" fill="hold"/>
                                        <p:tgtEl>
                                          <p:spTgt spid="8"/>
                                        </p:tgtEl>
                                        <p:attrNameLst>
                                          <p:attrName>ppt_w</p:attrName>
                                        </p:attrNameLst>
                                      </p:cBhvr>
                                      <p:tavLst>
                                        <p:tav tm="0">
                                          <p:val>
                                            <p:fltVal val="0"/>
                                          </p:val>
                                        </p:tav>
                                        <p:tav tm="100000">
                                          <p:val>
                                            <p:strVal val="#ppt_w"/>
                                          </p:val>
                                        </p:tav>
                                      </p:tavLst>
                                    </p:anim>
                                    <p:anim calcmode="lin" valueType="num">
                                      <p:cBhvr>
                                        <p:cTn id="20" dur="1250" fill="hold"/>
                                        <p:tgtEl>
                                          <p:spTgt spid="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250" fill="hold"/>
                                        <p:tgtEl>
                                          <p:spTgt spid="14"/>
                                        </p:tgtEl>
                                        <p:attrNameLst>
                                          <p:attrName>ppt_w</p:attrName>
                                        </p:attrNameLst>
                                      </p:cBhvr>
                                      <p:tavLst>
                                        <p:tav tm="0">
                                          <p:val>
                                            <p:fltVal val="0"/>
                                          </p:val>
                                        </p:tav>
                                        <p:tav tm="100000">
                                          <p:val>
                                            <p:strVal val="#ppt_w"/>
                                          </p:val>
                                        </p:tav>
                                      </p:tavLst>
                                    </p:anim>
                                    <p:anim calcmode="lin" valueType="num">
                                      <p:cBhvr>
                                        <p:cTn id="24" dur="1250" fill="hold"/>
                                        <p:tgtEl>
                                          <p:spTgt spid="14"/>
                                        </p:tgtEl>
                                        <p:attrNameLst>
                                          <p:attrName>ppt_h</p:attrName>
                                        </p:attrNameLst>
                                      </p:cBhvr>
                                      <p:tavLst>
                                        <p:tav tm="0">
                                          <p:val>
                                            <p:fltVal val="0"/>
                                          </p:val>
                                        </p:tav>
                                        <p:tav tm="100000">
                                          <p:val>
                                            <p:strVal val="#ppt_h"/>
                                          </p:val>
                                        </p:tav>
                                      </p:tavLst>
                                    </p:anim>
                                  </p:childTnLst>
                                </p:cTn>
                              </p:par>
                            </p:childTnLst>
                          </p:cTn>
                        </p:par>
                        <p:par>
                          <p:cTn id="25" fill="hold">
                            <p:stCondLst>
                              <p:cond delay="1250"/>
                            </p:stCondLst>
                            <p:childTnLst>
                              <p:par>
                                <p:cTn id="26" presetID="31"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ppt_w</p:attrName>
                                        </p:attrNameLst>
                                      </p:cBhvr>
                                      <p:tavLst>
                                        <p:tav tm="0">
                                          <p:val>
                                            <p:fltVal val="0"/>
                                          </p:val>
                                        </p:tav>
                                        <p:tav tm="100000">
                                          <p:val>
                                            <p:strVal val="#ppt_w"/>
                                          </p:val>
                                        </p:tav>
                                      </p:tavLst>
                                    </p:anim>
                                    <p:anim calcmode="lin" valueType="num">
                                      <p:cBhvr>
                                        <p:cTn id="29" dur="1000" fill="hold"/>
                                        <p:tgtEl>
                                          <p:spTgt spid="17"/>
                                        </p:tgtEl>
                                        <p:attrNameLst>
                                          <p:attrName>ppt_h</p:attrName>
                                        </p:attrNameLst>
                                      </p:cBhvr>
                                      <p:tavLst>
                                        <p:tav tm="0">
                                          <p:val>
                                            <p:fltVal val="0"/>
                                          </p:val>
                                        </p:tav>
                                        <p:tav tm="100000">
                                          <p:val>
                                            <p:strVal val="#ppt_h"/>
                                          </p:val>
                                        </p:tav>
                                      </p:tavLst>
                                    </p:anim>
                                    <p:anim calcmode="lin" valueType="num">
                                      <p:cBhvr>
                                        <p:cTn id="30" dur="1000" fill="hold"/>
                                        <p:tgtEl>
                                          <p:spTgt spid="17"/>
                                        </p:tgtEl>
                                        <p:attrNameLst>
                                          <p:attrName>style.rotation</p:attrName>
                                        </p:attrNameLst>
                                      </p:cBhvr>
                                      <p:tavLst>
                                        <p:tav tm="0">
                                          <p:val>
                                            <p:fltVal val="90"/>
                                          </p:val>
                                        </p:tav>
                                        <p:tav tm="100000">
                                          <p:val>
                                            <p:fltVal val="0"/>
                                          </p:val>
                                        </p:tav>
                                      </p:tavLst>
                                    </p:anim>
                                    <p:animEffect transition="in" filter="fade">
                                      <p:cBhvr>
                                        <p:cTn id="31" dur="1000"/>
                                        <p:tgtEl>
                                          <p:spTgt spid="17"/>
                                        </p:tgtEl>
                                      </p:cBhvr>
                                    </p:animEffect>
                                  </p:childTnLst>
                                </p:cTn>
                              </p:par>
                              <p:par>
                                <p:cTn id="32" presetID="31" presetClass="entr" presetSubtype="0" fill="hold" grpId="1"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1000" fill="hold"/>
                                        <p:tgtEl>
                                          <p:spTgt spid="20"/>
                                        </p:tgtEl>
                                        <p:attrNameLst>
                                          <p:attrName>ppt_w</p:attrName>
                                        </p:attrNameLst>
                                      </p:cBhvr>
                                      <p:tavLst>
                                        <p:tav tm="0">
                                          <p:val>
                                            <p:fltVal val="0"/>
                                          </p:val>
                                        </p:tav>
                                        <p:tav tm="100000">
                                          <p:val>
                                            <p:strVal val="#ppt_w"/>
                                          </p:val>
                                        </p:tav>
                                      </p:tavLst>
                                    </p:anim>
                                    <p:anim calcmode="lin" valueType="num">
                                      <p:cBhvr>
                                        <p:cTn id="35" dur="1000" fill="hold"/>
                                        <p:tgtEl>
                                          <p:spTgt spid="20"/>
                                        </p:tgtEl>
                                        <p:attrNameLst>
                                          <p:attrName>ppt_h</p:attrName>
                                        </p:attrNameLst>
                                      </p:cBhvr>
                                      <p:tavLst>
                                        <p:tav tm="0">
                                          <p:val>
                                            <p:fltVal val="0"/>
                                          </p:val>
                                        </p:tav>
                                        <p:tav tm="100000">
                                          <p:val>
                                            <p:strVal val="#ppt_h"/>
                                          </p:val>
                                        </p:tav>
                                      </p:tavLst>
                                    </p:anim>
                                    <p:anim calcmode="lin" valueType="num">
                                      <p:cBhvr>
                                        <p:cTn id="36" dur="1000" fill="hold"/>
                                        <p:tgtEl>
                                          <p:spTgt spid="20"/>
                                        </p:tgtEl>
                                        <p:attrNameLst>
                                          <p:attrName>style.rotation</p:attrName>
                                        </p:attrNameLst>
                                      </p:cBhvr>
                                      <p:tavLst>
                                        <p:tav tm="0">
                                          <p:val>
                                            <p:fltVal val="90"/>
                                          </p:val>
                                        </p:tav>
                                        <p:tav tm="100000">
                                          <p:val>
                                            <p:fltVal val="0"/>
                                          </p:val>
                                        </p:tav>
                                      </p:tavLst>
                                    </p:anim>
                                    <p:animEffect transition="in" filter="fade">
                                      <p:cBhvr>
                                        <p:cTn id="3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7" grpId="0"/>
      <p:bldP spid="20"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D77B08-C419-23C8-C472-7CA1843243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90976" y="623475"/>
            <a:ext cx="5761075" cy="56110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B1201F-3988-64FF-2CCD-8234EBDBAD10}"/>
              </a:ext>
            </a:extLst>
          </p:cNvPr>
          <p:cNvSpPr>
            <a:spLocks noGrp="1"/>
          </p:cNvSpPr>
          <p:nvPr>
            <p:ph type="title"/>
          </p:nvPr>
        </p:nvSpPr>
        <p:spPr>
          <a:xfrm>
            <a:off x="795669" y="982203"/>
            <a:ext cx="3988981" cy="4869711"/>
          </a:xfrm>
        </p:spPr>
        <p:txBody>
          <a:bodyPr>
            <a:normAutofit/>
          </a:bodyPr>
          <a:lstStyle/>
          <a:p>
            <a:r>
              <a:rPr lang="en-US" sz="3600" dirty="0"/>
              <a:t>In an updated ATLAS data analysis workbench, we are adding the </a:t>
            </a:r>
            <a:r>
              <a:rPr lang="en-US" sz="3800" b="1" i="1" dirty="0"/>
              <a:t>external</a:t>
            </a:r>
            <a:r>
              <a:rPr lang="en-US" sz="3800" dirty="0"/>
              <a:t> </a:t>
            </a:r>
            <a:r>
              <a:rPr lang="en-US" sz="3800" b="1" i="1" dirty="0"/>
              <a:t>exposome</a:t>
            </a:r>
            <a:r>
              <a:rPr lang="en-US" sz="3600" b="1" i="1" dirty="0"/>
              <a:t> </a:t>
            </a:r>
            <a:r>
              <a:rPr lang="en-US" sz="3600" dirty="0"/>
              <a:t>in support of the </a:t>
            </a:r>
            <a:r>
              <a:rPr lang="en-US" sz="3800" b="1" i="1" dirty="0"/>
              <a:t>IDSR </a:t>
            </a:r>
            <a:r>
              <a:rPr lang="en-US" sz="3600" dirty="0"/>
              <a:t>and other </a:t>
            </a:r>
            <a:r>
              <a:rPr lang="en-US" sz="3800" b="1" i="1" dirty="0"/>
              <a:t>use cases</a:t>
            </a:r>
          </a:p>
        </p:txBody>
      </p:sp>
      <p:sp>
        <p:nvSpPr>
          <p:cNvPr id="4" name="Slide Number Placeholder 3">
            <a:extLst>
              <a:ext uri="{FF2B5EF4-FFF2-40B4-BE49-F238E27FC236}">
                <a16:creationId xmlns:a16="http://schemas.microsoft.com/office/drawing/2014/main" id="{3D2E81AF-F91B-4DE2-D2CB-9F31301763C3}"/>
              </a:ext>
            </a:extLst>
          </p:cNvPr>
          <p:cNvSpPr>
            <a:spLocks noGrp="1"/>
          </p:cNvSpPr>
          <p:nvPr>
            <p:ph type="sldNum" sz="quarter" idx="12"/>
          </p:nvPr>
        </p:nvSpPr>
        <p:spPr/>
        <p:txBody>
          <a:bodyPr/>
          <a:lstStyle/>
          <a:p>
            <a:fld id="{72DD4F55-0E22-8845-9732-CAADCAF007A6}" type="slidenum">
              <a:rPr lang="en-US" smtClean="0"/>
              <a:t>26</a:t>
            </a:fld>
            <a:endParaRPr lang="en-US" dirty="0"/>
          </a:p>
        </p:txBody>
      </p:sp>
      <p:sp>
        <p:nvSpPr>
          <p:cNvPr id="6" name="Oval 5">
            <a:extLst>
              <a:ext uri="{FF2B5EF4-FFF2-40B4-BE49-F238E27FC236}">
                <a16:creationId xmlns:a16="http://schemas.microsoft.com/office/drawing/2014/main" id="{AD501E62-DD99-BBF4-7FE3-EE8CA82BC626}"/>
              </a:ext>
            </a:extLst>
          </p:cNvPr>
          <p:cNvSpPr/>
          <p:nvPr/>
        </p:nvSpPr>
        <p:spPr>
          <a:xfrm>
            <a:off x="4890977" y="662766"/>
            <a:ext cx="5761074" cy="5571758"/>
          </a:xfrm>
          <a:prstGeom prst="ellipse">
            <a:avLst/>
          </a:prstGeom>
          <a:solidFill>
            <a:schemeClr val="accent2">
              <a:lumMod val="75000"/>
              <a:alpha val="34239"/>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D46596B-2601-11F1-3EDB-B4AB53FCD8E5}"/>
              </a:ext>
            </a:extLst>
          </p:cNvPr>
          <p:cNvSpPr/>
          <p:nvPr/>
        </p:nvSpPr>
        <p:spPr>
          <a:xfrm>
            <a:off x="5784112" y="1600647"/>
            <a:ext cx="3997841" cy="3736898"/>
          </a:xfrm>
          <a:prstGeom prst="ellipse">
            <a:avLst/>
          </a:prstGeom>
          <a:solidFill>
            <a:srgbClr val="C0004B">
              <a:alpha val="36645"/>
            </a:srgb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1 6">
            <a:extLst>
              <a:ext uri="{FF2B5EF4-FFF2-40B4-BE49-F238E27FC236}">
                <a16:creationId xmlns:a16="http://schemas.microsoft.com/office/drawing/2014/main" id="{25ECC1CA-FD8B-CA51-0A23-EB24C9430BA0}"/>
              </a:ext>
            </a:extLst>
          </p:cNvPr>
          <p:cNvSpPr/>
          <p:nvPr/>
        </p:nvSpPr>
        <p:spPr>
          <a:xfrm>
            <a:off x="3902148" y="461887"/>
            <a:ext cx="1509824" cy="901849"/>
          </a:xfrm>
          <a:prstGeom prst="borderCallout1">
            <a:avLst>
              <a:gd name="adj1" fmla="val 38640"/>
              <a:gd name="adj2" fmla="val 100758"/>
              <a:gd name="adj3" fmla="val 86249"/>
              <a:gd name="adj4" fmla="val 163971"/>
            </a:avLst>
          </a:prstGeom>
          <a:solidFill>
            <a:srgbClr val="C01723"/>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External exposome</a:t>
            </a:r>
          </a:p>
        </p:txBody>
      </p:sp>
      <p:sp>
        <p:nvSpPr>
          <p:cNvPr id="8" name="Line Callout 1 7">
            <a:extLst>
              <a:ext uri="{FF2B5EF4-FFF2-40B4-BE49-F238E27FC236}">
                <a16:creationId xmlns:a16="http://schemas.microsoft.com/office/drawing/2014/main" id="{CDFAF931-C041-6265-9C74-3ED60B6A2868}"/>
              </a:ext>
            </a:extLst>
          </p:cNvPr>
          <p:cNvSpPr/>
          <p:nvPr/>
        </p:nvSpPr>
        <p:spPr>
          <a:xfrm>
            <a:off x="3916327" y="5481229"/>
            <a:ext cx="1509824" cy="901849"/>
          </a:xfrm>
          <a:prstGeom prst="borderCallout1">
            <a:avLst>
              <a:gd name="adj1" fmla="val 45714"/>
              <a:gd name="adj2" fmla="val 102166"/>
              <a:gd name="adj3" fmla="val -41080"/>
              <a:gd name="adj4" fmla="val 232986"/>
            </a:avLst>
          </a:prstGeom>
          <a:solidFill>
            <a:srgbClr val="C000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Internal exposome</a:t>
            </a:r>
          </a:p>
        </p:txBody>
      </p:sp>
      <p:sp>
        <p:nvSpPr>
          <p:cNvPr id="9" name="TextBox 8">
            <a:extLst>
              <a:ext uri="{FF2B5EF4-FFF2-40B4-BE49-F238E27FC236}">
                <a16:creationId xmlns:a16="http://schemas.microsoft.com/office/drawing/2014/main" id="{100D8BC7-1377-E679-0E2B-DC603B264049}"/>
              </a:ext>
            </a:extLst>
          </p:cNvPr>
          <p:cNvSpPr txBox="1"/>
          <p:nvPr/>
        </p:nvSpPr>
        <p:spPr>
          <a:xfrm>
            <a:off x="9548446" y="400318"/>
            <a:ext cx="2207211" cy="1200329"/>
          </a:xfrm>
          <a:prstGeom prst="rect">
            <a:avLst/>
          </a:prstGeom>
          <a:noFill/>
        </p:spPr>
        <p:txBody>
          <a:bodyPr wrap="square" rtlCol="0">
            <a:spAutoFit/>
          </a:bodyPr>
          <a:lstStyle/>
          <a:p>
            <a:pPr algn="r"/>
            <a:r>
              <a:rPr lang="en-US" dirty="0"/>
              <a:t>From </a:t>
            </a:r>
            <a:r>
              <a:rPr lang="en-US" i="1" dirty="0">
                <a:hlinkClick r:id="rId3"/>
              </a:rPr>
              <a:t>Use of the </a:t>
            </a:r>
            <a:br>
              <a:rPr lang="en-US" i="1" dirty="0">
                <a:hlinkClick r:id="rId3"/>
              </a:rPr>
            </a:br>
            <a:r>
              <a:rPr lang="en-US" i="1" dirty="0">
                <a:hlinkClick r:id="rId3"/>
              </a:rPr>
              <a:t>Exposome in the practice of</a:t>
            </a:r>
            <a:br>
              <a:rPr lang="en-US" i="1" dirty="0">
                <a:hlinkClick r:id="rId3"/>
              </a:rPr>
            </a:br>
            <a:r>
              <a:rPr lang="en-US" i="1" dirty="0">
                <a:hlinkClick r:id="rId3"/>
              </a:rPr>
              <a:t>epidemiology</a:t>
            </a:r>
            <a:endParaRPr lang="en-US" i="1" dirty="0"/>
          </a:p>
        </p:txBody>
      </p:sp>
    </p:spTree>
    <p:extLst>
      <p:ext uri="{BB962C8B-B14F-4D97-AF65-F5344CB8AC3E}">
        <p14:creationId xmlns:p14="http://schemas.microsoft.com/office/powerpoint/2010/main" val="1679091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A036-A352-84EE-029C-01433229B3C9}"/>
              </a:ext>
            </a:extLst>
          </p:cNvPr>
          <p:cNvSpPr>
            <a:spLocks noGrp="1"/>
          </p:cNvSpPr>
          <p:nvPr>
            <p:ph type="title"/>
          </p:nvPr>
        </p:nvSpPr>
        <p:spPr/>
        <p:txBody>
          <a:bodyPr/>
          <a:lstStyle/>
          <a:p>
            <a:r>
              <a:rPr lang="en-US" dirty="0"/>
              <a:t>Growing analysis and cohort definitions through collaboration</a:t>
            </a:r>
          </a:p>
        </p:txBody>
      </p:sp>
      <p:graphicFrame>
        <p:nvGraphicFramePr>
          <p:cNvPr id="7" name="Content Placeholder 6">
            <a:extLst>
              <a:ext uri="{FF2B5EF4-FFF2-40B4-BE49-F238E27FC236}">
                <a16:creationId xmlns:a16="http://schemas.microsoft.com/office/drawing/2014/main" id="{E30A0E9B-33D7-A628-30E7-14CEBFBC58DA}"/>
              </a:ext>
            </a:extLst>
          </p:cNvPr>
          <p:cNvGraphicFramePr>
            <a:graphicFrameLocks noGrp="1"/>
          </p:cNvGraphicFramePr>
          <p:nvPr>
            <p:ph sz="half" idx="2"/>
            <p:extLst>
              <p:ext uri="{D42A27DB-BD31-4B8C-83A1-F6EECF244321}">
                <p14:modId xmlns:p14="http://schemas.microsoft.com/office/powerpoint/2010/main" val="3658465591"/>
              </p:ext>
            </p:extLst>
          </p:nvPr>
        </p:nvGraphicFramePr>
        <p:xfrm>
          <a:off x="6222399" y="1299337"/>
          <a:ext cx="5257800" cy="4902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F44E26E-6C67-491D-2686-BB873A07BE94}"/>
              </a:ext>
            </a:extLst>
          </p:cNvPr>
          <p:cNvSpPr>
            <a:spLocks noGrp="1"/>
          </p:cNvSpPr>
          <p:nvPr>
            <p:ph type="sldNum" sz="quarter" idx="12"/>
          </p:nvPr>
        </p:nvSpPr>
        <p:spPr/>
        <p:txBody>
          <a:bodyPr/>
          <a:lstStyle/>
          <a:p>
            <a:fld id="{72DD4F55-0E22-8845-9732-CAADCAF007A6}" type="slidenum">
              <a:rPr lang="en-US" smtClean="0"/>
              <a:t>27</a:t>
            </a:fld>
            <a:endParaRPr lang="en-US" dirty="0"/>
          </a:p>
        </p:txBody>
      </p:sp>
      <p:sp>
        <p:nvSpPr>
          <p:cNvPr id="8" name="Rounded Rectangular Callout 7">
            <a:extLst>
              <a:ext uri="{FF2B5EF4-FFF2-40B4-BE49-F238E27FC236}">
                <a16:creationId xmlns:a16="http://schemas.microsoft.com/office/drawing/2014/main" id="{02110095-3820-2CCD-747A-1259A3621A0E}"/>
              </a:ext>
            </a:extLst>
          </p:cNvPr>
          <p:cNvSpPr/>
          <p:nvPr/>
        </p:nvSpPr>
        <p:spPr>
          <a:xfrm>
            <a:off x="8305566" y="3074121"/>
            <a:ext cx="1166357" cy="793224"/>
          </a:xfrm>
          <a:prstGeom prst="wedgeRoundRectCallout">
            <a:avLst>
              <a:gd name="adj1" fmla="val 101784"/>
              <a:gd name="adj2" fmla="val 42486"/>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 definitions</a:t>
            </a:r>
          </a:p>
        </p:txBody>
      </p:sp>
      <p:sp>
        <p:nvSpPr>
          <p:cNvPr id="9" name="Rounded Rectangular Callout 8">
            <a:extLst>
              <a:ext uri="{FF2B5EF4-FFF2-40B4-BE49-F238E27FC236}">
                <a16:creationId xmlns:a16="http://schemas.microsoft.com/office/drawing/2014/main" id="{1E351840-E31A-744E-F077-1E7B5B819978}"/>
              </a:ext>
            </a:extLst>
          </p:cNvPr>
          <p:cNvSpPr/>
          <p:nvPr/>
        </p:nvSpPr>
        <p:spPr>
          <a:xfrm>
            <a:off x="8305566" y="3074121"/>
            <a:ext cx="1166357" cy="793224"/>
          </a:xfrm>
          <a:prstGeom prst="wedgeRoundRectCallout">
            <a:avLst>
              <a:gd name="adj1" fmla="val 1537"/>
              <a:gd name="adj2" fmla="val 180440"/>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 definitions</a:t>
            </a:r>
          </a:p>
        </p:txBody>
      </p:sp>
      <p:sp>
        <p:nvSpPr>
          <p:cNvPr id="10" name="Rounded Rectangular Callout 9">
            <a:extLst>
              <a:ext uri="{FF2B5EF4-FFF2-40B4-BE49-F238E27FC236}">
                <a16:creationId xmlns:a16="http://schemas.microsoft.com/office/drawing/2014/main" id="{FA9F4D90-7001-8CDB-52C3-BB6731FB905B}"/>
              </a:ext>
            </a:extLst>
          </p:cNvPr>
          <p:cNvSpPr/>
          <p:nvPr/>
        </p:nvSpPr>
        <p:spPr>
          <a:xfrm>
            <a:off x="8305565" y="3074121"/>
            <a:ext cx="1166357" cy="793224"/>
          </a:xfrm>
          <a:prstGeom prst="wedgeRoundRectCallout">
            <a:avLst>
              <a:gd name="adj1" fmla="val -107707"/>
              <a:gd name="adj2" fmla="val 44376"/>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a:t>
            </a:r>
          </a:p>
          <a:p>
            <a:pPr algn="ctr"/>
            <a:r>
              <a:rPr lang="en-US" sz="1400" u="sng" dirty="0"/>
              <a:t> definitions</a:t>
            </a:r>
          </a:p>
        </p:txBody>
      </p:sp>
      <p:sp>
        <p:nvSpPr>
          <p:cNvPr id="11" name="TextBox 10">
            <a:extLst>
              <a:ext uri="{FF2B5EF4-FFF2-40B4-BE49-F238E27FC236}">
                <a16:creationId xmlns:a16="http://schemas.microsoft.com/office/drawing/2014/main" id="{536DBA05-7826-4129-1ABE-7EE8E8C58163}"/>
              </a:ext>
            </a:extLst>
          </p:cNvPr>
          <p:cNvSpPr txBox="1"/>
          <p:nvPr/>
        </p:nvSpPr>
        <p:spPr>
          <a:xfrm>
            <a:off x="9573987" y="3320280"/>
            <a:ext cx="537327" cy="307777"/>
          </a:xfrm>
          <a:prstGeom prst="rect">
            <a:avLst/>
          </a:prstGeom>
          <a:noFill/>
        </p:spPr>
        <p:txBody>
          <a:bodyPr wrap="none" rtlCol="0">
            <a:spAutoFit/>
          </a:bodyPr>
          <a:lstStyle/>
          <a:p>
            <a:r>
              <a:rPr lang="en-US" sz="1400" i="1" dirty="0"/>
              <a:t>Push</a:t>
            </a:r>
          </a:p>
        </p:txBody>
      </p:sp>
      <p:sp>
        <p:nvSpPr>
          <p:cNvPr id="12" name="TextBox 11">
            <a:extLst>
              <a:ext uri="{FF2B5EF4-FFF2-40B4-BE49-F238E27FC236}">
                <a16:creationId xmlns:a16="http://schemas.microsoft.com/office/drawing/2014/main" id="{3E4D01BF-1E64-3534-C4CC-F54F0A38472F}"/>
              </a:ext>
            </a:extLst>
          </p:cNvPr>
          <p:cNvSpPr txBox="1"/>
          <p:nvPr/>
        </p:nvSpPr>
        <p:spPr>
          <a:xfrm>
            <a:off x="8450029" y="4208505"/>
            <a:ext cx="455574" cy="307777"/>
          </a:xfrm>
          <a:prstGeom prst="rect">
            <a:avLst/>
          </a:prstGeom>
          <a:noFill/>
        </p:spPr>
        <p:txBody>
          <a:bodyPr wrap="none" rtlCol="0">
            <a:spAutoFit/>
          </a:bodyPr>
          <a:lstStyle/>
          <a:p>
            <a:r>
              <a:rPr lang="en-US" sz="1400" i="1" dirty="0"/>
              <a:t>Pull</a:t>
            </a:r>
          </a:p>
        </p:txBody>
      </p:sp>
      <p:sp>
        <p:nvSpPr>
          <p:cNvPr id="13" name="TextBox 12">
            <a:extLst>
              <a:ext uri="{FF2B5EF4-FFF2-40B4-BE49-F238E27FC236}">
                <a16:creationId xmlns:a16="http://schemas.microsoft.com/office/drawing/2014/main" id="{4E1CC7E6-B7BB-A584-1A58-4C819F381F1C}"/>
              </a:ext>
            </a:extLst>
          </p:cNvPr>
          <p:cNvSpPr txBox="1"/>
          <p:nvPr/>
        </p:nvSpPr>
        <p:spPr>
          <a:xfrm>
            <a:off x="7598215" y="3314777"/>
            <a:ext cx="537327" cy="307777"/>
          </a:xfrm>
          <a:prstGeom prst="rect">
            <a:avLst/>
          </a:prstGeom>
          <a:noFill/>
        </p:spPr>
        <p:txBody>
          <a:bodyPr wrap="none" rtlCol="0">
            <a:spAutoFit/>
          </a:bodyPr>
          <a:lstStyle/>
          <a:p>
            <a:r>
              <a:rPr lang="en-US" sz="1400" i="1" dirty="0"/>
              <a:t>Push</a:t>
            </a:r>
          </a:p>
        </p:txBody>
      </p:sp>
      <p:sp>
        <p:nvSpPr>
          <p:cNvPr id="14" name="TextBox 13">
            <a:extLst>
              <a:ext uri="{FF2B5EF4-FFF2-40B4-BE49-F238E27FC236}">
                <a16:creationId xmlns:a16="http://schemas.microsoft.com/office/drawing/2014/main" id="{94C7A33B-961F-3A26-8870-CDBB6BDA8650}"/>
              </a:ext>
            </a:extLst>
          </p:cNvPr>
          <p:cNvSpPr txBox="1"/>
          <p:nvPr/>
        </p:nvSpPr>
        <p:spPr>
          <a:xfrm>
            <a:off x="7640745" y="2475551"/>
            <a:ext cx="2513099" cy="553998"/>
          </a:xfrm>
          <a:prstGeom prst="rect">
            <a:avLst/>
          </a:prstGeom>
          <a:noFill/>
        </p:spPr>
        <p:txBody>
          <a:bodyPr wrap="square" rtlCol="0">
            <a:spAutoFit/>
          </a:bodyPr>
          <a:lstStyle/>
          <a:p>
            <a:pPr algn="ctr"/>
            <a:r>
              <a:rPr lang="en-US" sz="1500" i="1" dirty="0"/>
              <a:t>A Network Study</a:t>
            </a:r>
            <a:br>
              <a:rPr lang="en-US" sz="1500" i="1" dirty="0"/>
            </a:br>
            <a:r>
              <a:rPr lang="en-US" sz="1500" i="1" dirty="0"/>
              <a:t>Metadata Repository</a:t>
            </a:r>
          </a:p>
        </p:txBody>
      </p:sp>
      <p:sp>
        <p:nvSpPr>
          <p:cNvPr id="26" name="Content Placeholder 25">
            <a:extLst>
              <a:ext uri="{FF2B5EF4-FFF2-40B4-BE49-F238E27FC236}">
                <a16:creationId xmlns:a16="http://schemas.microsoft.com/office/drawing/2014/main" id="{4952FBB6-E81B-3079-5D21-44B4E5E7CE95}"/>
              </a:ext>
            </a:extLst>
          </p:cNvPr>
          <p:cNvSpPr>
            <a:spLocks noGrp="1"/>
          </p:cNvSpPr>
          <p:nvPr>
            <p:ph sz="half" idx="1"/>
          </p:nvPr>
        </p:nvSpPr>
        <p:spPr>
          <a:xfrm>
            <a:off x="838200" y="1825624"/>
            <a:ext cx="5287946" cy="4530725"/>
          </a:xfrm>
        </p:spPr>
        <p:txBody>
          <a:bodyPr>
            <a:normAutofit/>
          </a:bodyPr>
          <a:lstStyle/>
          <a:p>
            <a:r>
              <a:rPr lang="en-US" sz="2400" dirty="0"/>
              <a:t>The </a:t>
            </a:r>
            <a:r>
              <a:rPr lang="en-US" sz="2400" b="1" i="1" dirty="0"/>
              <a:t>lifecycle of a network study</a:t>
            </a:r>
            <a:r>
              <a:rPr lang="en-US" sz="2400" dirty="0"/>
              <a:t> is just starting when we execute the study with synthetic data (Stage 1)</a:t>
            </a:r>
          </a:p>
          <a:p>
            <a:r>
              <a:rPr lang="en-US" sz="2400" dirty="0"/>
              <a:t>There are </a:t>
            </a:r>
            <a:r>
              <a:rPr lang="en-US" sz="2400" b="1" i="1" dirty="0"/>
              <a:t>many steps </a:t>
            </a:r>
            <a:r>
              <a:rPr lang="en-US" sz="2400" dirty="0"/>
              <a:t>that follow because a study definition containing one or more analyses and their building blocks (cohort definitions and their concept sets) is </a:t>
            </a:r>
            <a:r>
              <a:rPr lang="en-US" sz="2400" b="1" i="1" dirty="0"/>
              <a:t>iterative</a:t>
            </a:r>
          </a:p>
          <a:p>
            <a:r>
              <a:rPr lang="en-US" sz="2400" dirty="0"/>
              <a:t>Here you see the lifecycle…</a:t>
            </a:r>
          </a:p>
        </p:txBody>
      </p:sp>
    </p:spTree>
    <p:extLst>
      <p:ext uri="{BB962C8B-B14F-4D97-AF65-F5344CB8AC3E}">
        <p14:creationId xmlns:p14="http://schemas.microsoft.com/office/powerpoint/2010/main" val="41323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250" fill="hold"/>
                                        <p:tgtEl>
                                          <p:spTgt spid="9"/>
                                        </p:tgtEl>
                                        <p:attrNameLst>
                                          <p:attrName>ppt_w</p:attrName>
                                        </p:attrNameLst>
                                      </p:cBhvr>
                                      <p:tavLst>
                                        <p:tav tm="0">
                                          <p:val>
                                            <p:fltVal val="0"/>
                                          </p:val>
                                        </p:tav>
                                        <p:tav tm="100000">
                                          <p:val>
                                            <p:strVal val="#ppt_w"/>
                                          </p:val>
                                        </p:tav>
                                      </p:tavLst>
                                    </p:anim>
                                    <p:anim calcmode="lin" valueType="num">
                                      <p:cBhvr>
                                        <p:cTn id="12" dur="125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250" fill="hold"/>
                                        <p:tgtEl>
                                          <p:spTgt spid="10"/>
                                        </p:tgtEl>
                                        <p:attrNameLst>
                                          <p:attrName>ppt_w</p:attrName>
                                        </p:attrNameLst>
                                      </p:cBhvr>
                                      <p:tavLst>
                                        <p:tav tm="0">
                                          <p:val>
                                            <p:fltVal val="0"/>
                                          </p:val>
                                        </p:tav>
                                        <p:tav tm="100000">
                                          <p:val>
                                            <p:strVal val="#ppt_w"/>
                                          </p:val>
                                        </p:tav>
                                      </p:tavLst>
                                    </p:anim>
                                    <p:anim calcmode="lin" valueType="num">
                                      <p:cBhvr>
                                        <p:cTn id="16" dur="125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A036-A352-84EE-029C-01433229B3C9}"/>
              </a:ext>
            </a:extLst>
          </p:cNvPr>
          <p:cNvSpPr>
            <a:spLocks noGrp="1"/>
          </p:cNvSpPr>
          <p:nvPr>
            <p:ph type="title"/>
          </p:nvPr>
        </p:nvSpPr>
        <p:spPr/>
        <p:txBody>
          <a:bodyPr/>
          <a:lstStyle/>
          <a:p>
            <a:r>
              <a:rPr lang="en-US" dirty="0"/>
              <a:t>Growing analysis and cohort definitions through collaboration (2)</a:t>
            </a:r>
          </a:p>
        </p:txBody>
      </p:sp>
      <p:graphicFrame>
        <p:nvGraphicFramePr>
          <p:cNvPr id="7" name="Content Placeholder 6">
            <a:extLst>
              <a:ext uri="{FF2B5EF4-FFF2-40B4-BE49-F238E27FC236}">
                <a16:creationId xmlns:a16="http://schemas.microsoft.com/office/drawing/2014/main" id="{E30A0E9B-33D7-A628-30E7-14CEBFBC58DA}"/>
              </a:ext>
            </a:extLst>
          </p:cNvPr>
          <p:cNvGraphicFramePr>
            <a:graphicFrameLocks noGrp="1"/>
          </p:cNvGraphicFramePr>
          <p:nvPr>
            <p:ph sz="half" idx="2"/>
            <p:extLst>
              <p:ext uri="{D42A27DB-BD31-4B8C-83A1-F6EECF244321}">
                <p14:modId xmlns:p14="http://schemas.microsoft.com/office/powerpoint/2010/main" val="618976542"/>
              </p:ext>
            </p:extLst>
          </p:nvPr>
        </p:nvGraphicFramePr>
        <p:xfrm>
          <a:off x="6222399" y="1299337"/>
          <a:ext cx="5257800" cy="4902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F44E26E-6C67-491D-2686-BB873A07BE94}"/>
              </a:ext>
            </a:extLst>
          </p:cNvPr>
          <p:cNvSpPr>
            <a:spLocks noGrp="1"/>
          </p:cNvSpPr>
          <p:nvPr>
            <p:ph type="sldNum" sz="quarter" idx="12"/>
          </p:nvPr>
        </p:nvSpPr>
        <p:spPr/>
        <p:txBody>
          <a:bodyPr/>
          <a:lstStyle/>
          <a:p>
            <a:fld id="{72DD4F55-0E22-8845-9732-CAADCAF007A6}" type="slidenum">
              <a:rPr lang="en-US" smtClean="0"/>
              <a:t>28</a:t>
            </a:fld>
            <a:endParaRPr lang="en-US" dirty="0"/>
          </a:p>
        </p:txBody>
      </p:sp>
      <p:sp>
        <p:nvSpPr>
          <p:cNvPr id="8" name="Rounded Rectangular Callout 7">
            <a:extLst>
              <a:ext uri="{FF2B5EF4-FFF2-40B4-BE49-F238E27FC236}">
                <a16:creationId xmlns:a16="http://schemas.microsoft.com/office/drawing/2014/main" id="{02110095-3820-2CCD-747A-1259A3621A0E}"/>
              </a:ext>
            </a:extLst>
          </p:cNvPr>
          <p:cNvSpPr/>
          <p:nvPr/>
        </p:nvSpPr>
        <p:spPr>
          <a:xfrm>
            <a:off x="8305566" y="3074121"/>
            <a:ext cx="1166357" cy="793224"/>
          </a:xfrm>
          <a:prstGeom prst="wedgeRoundRectCallout">
            <a:avLst>
              <a:gd name="adj1" fmla="val 101784"/>
              <a:gd name="adj2" fmla="val 42486"/>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 definitions</a:t>
            </a:r>
          </a:p>
        </p:txBody>
      </p:sp>
      <p:sp>
        <p:nvSpPr>
          <p:cNvPr id="9" name="Rounded Rectangular Callout 8">
            <a:extLst>
              <a:ext uri="{FF2B5EF4-FFF2-40B4-BE49-F238E27FC236}">
                <a16:creationId xmlns:a16="http://schemas.microsoft.com/office/drawing/2014/main" id="{1E351840-E31A-744E-F077-1E7B5B819978}"/>
              </a:ext>
            </a:extLst>
          </p:cNvPr>
          <p:cNvSpPr/>
          <p:nvPr/>
        </p:nvSpPr>
        <p:spPr>
          <a:xfrm>
            <a:off x="8305566" y="3074121"/>
            <a:ext cx="1166357" cy="793224"/>
          </a:xfrm>
          <a:prstGeom prst="wedgeRoundRectCallout">
            <a:avLst>
              <a:gd name="adj1" fmla="val 1537"/>
              <a:gd name="adj2" fmla="val 180440"/>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 definitions</a:t>
            </a:r>
          </a:p>
        </p:txBody>
      </p:sp>
      <p:sp>
        <p:nvSpPr>
          <p:cNvPr id="10" name="Rounded Rectangular Callout 9">
            <a:extLst>
              <a:ext uri="{FF2B5EF4-FFF2-40B4-BE49-F238E27FC236}">
                <a16:creationId xmlns:a16="http://schemas.microsoft.com/office/drawing/2014/main" id="{FA9F4D90-7001-8CDB-52C3-BB6731FB905B}"/>
              </a:ext>
            </a:extLst>
          </p:cNvPr>
          <p:cNvSpPr/>
          <p:nvPr/>
        </p:nvSpPr>
        <p:spPr>
          <a:xfrm>
            <a:off x="8305565" y="3074121"/>
            <a:ext cx="1166357" cy="793224"/>
          </a:xfrm>
          <a:prstGeom prst="wedgeRoundRectCallout">
            <a:avLst>
              <a:gd name="adj1" fmla="val -107707"/>
              <a:gd name="adj2" fmla="val 44376"/>
              <a:gd name="adj3" fmla="val 16667"/>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u="sng" dirty="0"/>
              <a:t>Analysis and cohort</a:t>
            </a:r>
          </a:p>
          <a:p>
            <a:pPr algn="ctr"/>
            <a:r>
              <a:rPr lang="en-US" sz="1400" u="sng" dirty="0"/>
              <a:t> definitions</a:t>
            </a:r>
          </a:p>
        </p:txBody>
      </p:sp>
      <p:sp>
        <p:nvSpPr>
          <p:cNvPr id="11" name="TextBox 10">
            <a:extLst>
              <a:ext uri="{FF2B5EF4-FFF2-40B4-BE49-F238E27FC236}">
                <a16:creationId xmlns:a16="http://schemas.microsoft.com/office/drawing/2014/main" id="{536DBA05-7826-4129-1ABE-7EE8E8C58163}"/>
              </a:ext>
            </a:extLst>
          </p:cNvPr>
          <p:cNvSpPr txBox="1"/>
          <p:nvPr/>
        </p:nvSpPr>
        <p:spPr>
          <a:xfrm>
            <a:off x="9573987" y="3320280"/>
            <a:ext cx="537327" cy="307777"/>
          </a:xfrm>
          <a:prstGeom prst="rect">
            <a:avLst/>
          </a:prstGeom>
          <a:noFill/>
        </p:spPr>
        <p:txBody>
          <a:bodyPr wrap="none" rtlCol="0">
            <a:spAutoFit/>
          </a:bodyPr>
          <a:lstStyle/>
          <a:p>
            <a:r>
              <a:rPr lang="en-US" sz="1400" i="1" dirty="0"/>
              <a:t>Push</a:t>
            </a:r>
          </a:p>
        </p:txBody>
      </p:sp>
      <p:sp>
        <p:nvSpPr>
          <p:cNvPr id="12" name="TextBox 11">
            <a:extLst>
              <a:ext uri="{FF2B5EF4-FFF2-40B4-BE49-F238E27FC236}">
                <a16:creationId xmlns:a16="http://schemas.microsoft.com/office/drawing/2014/main" id="{3E4D01BF-1E64-3534-C4CC-F54F0A38472F}"/>
              </a:ext>
            </a:extLst>
          </p:cNvPr>
          <p:cNvSpPr txBox="1"/>
          <p:nvPr/>
        </p:nvSpPr>
        <p:spPr>
          <a:xfrm>
            <a:off x="8450029" y="4208505"/>
            <a:ext cx="455574" cy="307777"/>
          </a:xfrm>
          <a:prstGeom prst="rect">
            <a:avLst/>
          </a:prstGeom>
          <a:noFill/>
        </p:spPr>
        <p:txBody>
          <a:bodyPr wrap="none" rtlCol="0">
            <a:spAutoFit/>
          </a:bodyPr>
          <a:lstStyle/>
          <a:p>
            <a:r>
              <a:rPr lang="en-US" sz="1400" i="1" dirty="0"/>
              <a:t>Pull</a:t>
            </a:r>
          </a:p>
        </p:txBody>
      </p:sp>
      <p:sp>
        <p:nvSpPr>
          <p:cNvPr id="13" name="TextBox 12">
            <a:extLst>
              <a:ext uri="{FF2B5EF4-FFF2-40B4-BE49-F238E27FC236}">
                <a16:creationId xmlns:a16="http://schemas.microsoft.com/office/drawing/2014/main" id="{4E1CC7E6-B7BB-A584-1A58-4C819F381F1C}"/>
              </a:ext>
            </a:extLst>
          </p:cNvPr>
          <p:cNvSpPr txBox="1"/>
          <p:nvPr/>
        </p:nvSpPr>
        <p:spPr>
          <a:xfrm>
            <a:off x="7598215" y="3314777"/>
            <a:ext cx="537327" cy="307777"/>
          </a:xfrm>
          <a:prstGeom prst="rect">
            <a:avLst/>
          </a:prstGeom>
          <a:noFill/>
        </p:spPr>
        <p:txBody>
          <a:bodyPr wrap="none" rtlCol="0">
            <a:spAutoFit/>
          </a:bodyPr>
          <a:lstStyle/>
          <a:p>
            <a:r>
              <a:rPr lang="en-US" sz="1400" i="1" dirty="0"/>
              <a:t>Push</a:t>
            </a:r>
          </a:p>
        </p:txBody>
      </p:sp>
      <p:sp>
        <p:nvSpPr>
          <p:cNvPr id="14" name="TextBox 13">
            <a:extLst>
              <a:ext uri="{FF2B5EF4-FFF2-40B4-BE49-F238E27FC236}">
                <a16:creationId xmlns:a16="http://schemas.microsoft.com/office/drawing/2014/main" id="{94C7A33B-961F-3A26-8870-CDBB6BDA8650}"/>
              </a:ext>
            </a:extLst>
          </p:cNvPr>
          <p:cNvSpPr txBox="1"/>
          <p:nvPr/>
        </p:nvSpPr>
        <p:spPr>
          <a:xfrm>
            <a:off x="7640745" y="2475551"/>
            <a:ext cx="2513099" cy="553998"/>
          </a:xfrm>
          <a:prstGeom prst="rect">
            <a:avLst/>
          </a:prstGeom>
          <a:noFill/>
        </p:spPr>
        <p:txBody>
          <a:bodyPr wrap="square" rtlCol="0">
            <a:spAutoFit/>
          </a:bodyPr>
          <a:lstStyle/>
          <a:p>
            <a:pPr algn="ctr"/>
            <a:r>
              <a:rPr lang="en-US" sz="1500" i="1" dirty="0"/>
              <a:t>A Network Study</a:t>
            </a:r>
            <a:br>
              <a:rPr lang="en-US" sz="1500" i="1" dirty="0"/>
            </a:br>
            <a:r>
              <a:rPr lang="en-US" sz="1500" i="1" dirty="0"/>
              <a:t>Metadata Repository</a:t>
            </a:r>
          </a:p>
        </p:txBody>
      </p:sp>
      <p:sp>
        <p:nvSpPr>
          <p:cNvPr id="26" name="Content Placeholder 25">
            <a:extLst>
              <a:ext uri="{FF2B5EF4-FFF2-40B4-BE49-F238E27FC236}">
                <a16:creationId xmlns:a16="http://schemas.microsoft.com/office/drawing/2014/main" id="{4952FBB6-E81B-3079-5D21-44B4E5E7CE95}"/>
              </a:ext>
            </a:extLst>
          </p:cNvPr>
          <p:cNvSpPr>
            <a:spLocks noGrp="1"/>
          </p:cNvSpPr>
          <p:nvPr>
            <p:ph sz="half" idx="1"/>
          </p:nvPr>
        </p:nvSpPr>
        <p:spPr>
          <a:xfrm>
            <a:off x="838200" y="1825624"/>
            <a:ext cx="5287946" cy="4530725"/>
          </a:xfrm>
        </p:spPr>
        <p:txBody>
          <a:bodyPr>
            <a:normAutofit lnSpcReduction="10000"/>
          </a:bodyPr>
          <a:lstStyle/>
          <a:p>
            <a:r>
              <a:rPr lang="en-US" sz="2400" dirty="0"/>
              <a:t>Right now, in the IDSR project we are completing </a:t>
            </a:r>
            <a:r>
              <a:rPr lang="en-US" sz="2400" b="1" i="1" dirty="0"/>
              <a:t>Stage 3</a:t>
            </a:r>
            <a:r>
              <a:rPr lang="en-US" sz="2400" dirty="0"/>
              <a:t> and beginning </a:t>
            </a:r>
            <a:r>
              <a:rPr lang="en-US" sz="2400" b="1" i="1" dirty="0"/>
              <a:t>Stage 4</a:t>
            </a:r>
            <a:r>
              <a:rPr lang="en-US" sz="2400" dirty="0"/>
              <a:t> where we are starting to conduct </a:t>
            </a:r>
            <a:r>
              <a:rPr lang="en-US" sz="2400" b="1" i="1" dirty="0"/>
              <a:t>sensitivity analyses </a:t>
            </a:r>
            <a:r>
              <a:rPr lang="en-US" sz="2400" dirty="0"/>
              <a:t>with the various study definitions using </a:t>
            </a:r>
            <a:r>
              <a:rPr lang="en-US" sz="2400" b="1" i="1" dirty="0"/>
              <a:t>Malawi MoH data</a:t>
            </a:r>
          </a:p>
          <a:p>
            <a:r>
              <a:rPr lang="en-US" sz="2400" dirty="0"/>
              <a:t>Our impression so far is that some Malawi data may be missing with so many people in need of monitoring</a:t>
            </a:r>
          </a:p>
          <a:p>
            <a:r>
              <a:rPr lang="en-US" sz="2400" dirty="0"/>
              <a:t>Sensitivity analyses will help us evaluate </a:t>
            </a:r>
            <a:r>
              <a:rPr lang="en-US" sz="2400" b="1" i="1" dirty="0"/>
              <a:t>data alternatives</a:t>
            </a:r>
            <a:r>
              <a:rPr lang="en-US" sz="2400" dirty="0"/>
              <a:t> from one site to another across the network study</a:t>
            </a:r>
          </a:p>
        </p:txBody>
      </p:sp>
    </p:spTree>
    <p:extLst>
      <p:ext uri="{BB962C8B-B14F-4D97-AF65-F5344CB8AC3E}">
        <p14:creationId xmlns:p14="http://schemas.microsoft.com/office/powerpoint/2010/main" val="7275107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250" fill="hold"/>
                                        <p:tgtEl>
                                          <p:spTgt spid="9"/>
                                        </p:tgtEl>
                                        <p:attrNameLst>
                                          <p:attrName>ppt_w</p:attrName>
                                        </p:attrNameLst>
                                      </p:cBhvr>
                                      <p:tavLst>
                                        <p:tav tm="0">
                                          <p:val>
                                            <p:fltVal val="0"/>
                                          </p:val>
                                        </p:tav>
                                        <p:tav tm="100000">
                                          <p:val>
                                            <p:strVal val="#ppt_w"/>
                                          </p:val>
                                        </p:tav>
                                      </p:tavLst>
                                    </p:anim>
                                    <p:anim calcmode="lin" valueType="num">
                                      <p:cBhvr>
                                        <p:cTn id="12" dur="125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250" fill="hold"/>
                                        <p:tgtEl>
                                          <p:spTgt spid="10"/>
                                        </p:tgtEl>
                                        <p:attrNameLst>
                                          <p:attrName>ppt_w</p:attrName>
                                        </p:attrNameLst>
                                      </p:cBhvr>
                                      <p:tavLst>
                                        <p:tav tm="0">
                                          <p:val>
                                            <p:fltVal val="0"/>
                                          </p:val>
                                        </p:tav>
                                        <p:tav tm="100000">
                                          <p:val>
                                            <p:strVal val="#ppt_w"/>
                                          </p:val>
                                        </p:tav>
                                      </p:tavLst>
                                    </p:anim>
                                    <p:anim calcmode="lin" valueType="num">
                                      <p:cBhvr>
                                        <p:cTn id="16" dur="125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52E323-20BB-B853-37E6-9697E37DF548}"/>
              </a:ext>
            </a:extLst>
          </p:cNvPr>
          <p:cNvSpPr>
            <a:spLocks noGrp="1"/>
          </p:cNvSpPr>
          <p:nvPr>
            <p:ph type="title"/>
          </p:nvPr>
        </p:nvSpPr>
        <p:spPr>
          <a:xfrm>
            <a:off x="838200" y="365125"/>
            <a:ext cx="6753045" cy="1325563"/>
          </a:xfrm>
        </p:spPr>
        <p:txBody>
          <a:bodyPr>
            <a:normAutofit/>
          </a:bodyPr>
          <a:lstStyle/>
          <a:p>
            <a:r>
              <a:rPr lang="en-US" sz="4000" b="1" dirty="0"/>
              <a:t>Meet the IDSR</a:t>
            </a:r>
          </a:p>
        </p:txBody>
      </p:sp>
      <p:sp>
        <p:nvSpPr>
          <p:cNvPr id="3" name="Content Placeholder 2">
            <a:extLst>
              <a:ext uri="{FF2B5EF4-FFF2-40B4-BE49-F238E27FC236}">
                <a16:creationId xmlns:a16="http://schemas.microsoft.com/office/drawing/2014/main" id="{3E1B3848-5488-D7D4-7859-B71FC17243BB}"/>
              </a:ext>
            </a:extLst>
          </p:cNvPr>
          <p:cNvSpPr>
            <a:spLocks noGrp="1"/>
          </p:cNvSpPr>
          <p:nvPr>
            <p:ph sz="half" idx="1"/>
          </p:nvPr>
        </p:nvSpPr>
        <p:spPr>
          <a:xfrm>
            <a:off x="838199" y="1825625"/>
            <a:ext cx="6960079" cy="4351338"/>
          </a:xfrm>
        </p:spPr>
        <p:txBody>
          <a:bodyPr>
            <a:noAutofit/>
          </a:bodyPr>
          <a:lstStyle/>
          <a:p>
            <a:r>
              <a:rPr lang="en-US" sz="2400" dirty="0"/>
              <a:t>In the </a:t>
            </a:r>
            <a:r>
              <a:rPr lang="en-US" sz="2400" dirty="0">
                <a:hlinkClick r:id="rId2"/>
              </a:rPr>
              <a:t>Technical Guidelines for Integrated Disease Surveillance and Response (IDSR) in the WHO Africa Region</a:t>
            </a:r>
            <a:r>
              <a:rPr lang="en-US" sz="2400" dirty="0"/>
              <a:t>, Annex 1A provides standard case definitions for priority diseases and events</a:t>
            </a:r>
          </a:p>
          <a:p>
            <a:r>
              <a:rPr lang="en-US" sz="2400" dirty="0"/>
              <a:t>Case definitions go from </a:t>
            </a:r>
            <a:r>
              <a:rPr lang="en-US" sz="2400" b="1" i="1" dirty="0"/>
              <a:t>rumor</a:t>
            </a:r>
            <a:r>
              <a:rPr lang="en-US" sz="2400" dirty="0"/>
              <a:t> to </a:t>
            </a:r>
            <a:r>
              <a:rPr lang="en-US" sz="2400" b="1" dirty="0"/>
              <a:t>suspected</a:t>
            </a:r>
            <a:r>
              <a:rPr lang="en-US" sz="2400" dirty="0"/>
              <a:t> to </a:t>
            </a:r>
            <a:r>
              <a:rPr lang="en-US" sz="2400" b="1" i="1" dirty="0"/>
              <a:t>probable</a:t>
            </a:r>
            <a:r>
              <a:rPr lang="en-US" sz="2400" dirty="0"/>
              <a:t> to </a:t>
            </a:r>
            <a:r>
              <a:rPr lang="en-US" sz="2400" b="1" i="1" dirty="0"/>
              <a:t>confirmed</a:t>
            </a:r>
          </a:p>
          <a:p>
            <a:r>
              <a:rPr lang="en-US" sz="2400" dirty="0"/>
              <a:t>Cases progress through these states, depending on </a:t>
            </a:r>
            <a:r>
              <a:rPr lang="en-US" sz="2400" b="1" i="1" dirty="0"/>
              <a:t>triage</a:t>
            </a:r>
            <a:r>
              <a:rPr lang="en-US" sz="2400" dirty="0"/>
              <a:t> and the follow up they receive through a </a:t>
            </a:r>
            <a:r>
              <a:rPr lang="en-US" sz="2400" b="1" i="1" dirty="0"/>
              <a:t>public health system</a:t>
            </a:r>
          </a:p>
          <a:p>
            <a:r>
              <a:rPr lang="en-US" sz="2400" dirty="0"/>
              <a:t>The system begins with </a:t>
            </a:r>
            <a:r>
              <a:rPr lang="en-US" sz="2400" b="1" i="1" dirty="0"/>
              <a:t>community-based surveillance focal persons </a:t>
            </a:r>
            <a:r>
              <a:rPr lang="en-US" sz="2400" dirty="0"/>
              <a:t>and may include a </a:t>
            </a:r>
            <a:r>
              <a:rPr lang="en-US" sz="2400" b="1" i="1" dirty="0"/>
              <a:t>clinician</a:t>
            </a:r>
            <a:r>
              <a:rPr lang="en-US" sz="2400" dirty="0"/>
              <a:t>, a district surveillance worker and/or a </a:t>
            </a:r>
            <a:r>
              <a:rPr lang="en-US" sz="2400" b="1" i="1" dirty="0"/>
              <a:t>lab</a:t>
            </a:r>
          </a:p>
        </p:txBody>
      </p:sp>
      <p:sp>
        <p:nvSpPr>
          <p:cNvPr id="5" name="Content Placeholder 4">
            <a:extLst>
              <a:ext uri="{FF2B5EF4-FFF2-40B4-BE49-F238E27FC236}">
                <a16:creationId xmlns:a16="http://schemas.microsoft.com/office/drawing/2014/main" id="{E1FFFC45-BCEB-9B95-4E33-AF288512BA52}"/>
              </a:ext>
            </a:extLst>
          </p:cNvPr>
          <p:cNvSpPr>
            <a:spLocks noGrp="1"/>
          </p:cNvSpPr>
          <p:nvPr>
            <p:ph sz="half" idx="2"/>
          </p:nvPr>
        </p:nvSpPr>
        <p:spPr>
          <a:xfrm>
            <a:off x="7832784" y="517584"/>
            <a:ext cx="3692107" cy="574519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a:noAutofit/>
          </a:bodyPr>
          <a:lstStyle/>
          <a:p>
            <a:pPr marL="0" indent="0">
              <a:buNone/>
            </a:pPr>
            <a:r>
              <a:rPr lang="en-US" sz="2000" i="1" dirty="0">
                <a:effectLst/>
              </a:rPr>
              <a:t>Any community member acceptable by the community can be a </a:t>
            </a:r>
            <a:r>
              <a:rPr lang="en-US" sz="2000" b="1" i="1" dirty="0">
                <a:solidFill>
                  <a:srgbClr val="B25407"/>
                </a:solidFill>
                <a:effectLst/>
              </a:rPr>
              <a:t>community-based surveillance (CBS) focal person</a:t>
            </a:r>
            <a:r>
              <a:rPr lang="en-US" sz="2000" i="1" dirty="0">
                <a:effectLst/>
              </a:rPr>
              <a:t>… </a:t>
            </a:r>
          </a:p>
          <a:p>
            <a:pPr marL="0" indent="0">
              <a:buNone/>
            </a:pPr>
            <a:r>
              <a:rPr lang="en-US" sz="2000" i="1" dirty="0">
                <a:effectLst/>
              </a:rPr>
              <a:t>Representation could be from basic community-level services such as </a:t>
            </a:r>
            <a:r>
              <a:rPr lang="en-US" sz="2000" b="1" i="1" dirty="0">
                <a:solidFill>
                  <a:srgbClr val="B25407"/>
                </a:solidFill>
                <a:effectLst/>
              </a:rPr>
              <a:t>trained birth attendants</a:t>
            </a:r>
            <a:r>
              <a:rPr lang="en-US" sz="2000" i="1" dirty="0">
                <a:effectLst/>
              </a:rPr>
              <a:t>, community or </a:t>
            </a:r>
            <a:r>
              <a:rPr lang="en-US" sz="2000" b="1" i="1" dirty="0">
                <a:solidFill>
                  <a:srgbClr val="B25407"/>
                </a:solidFill>
                <a:effectLst/>
              </a:rPr>
              <a:t>village health agents</a:t>
            </a:r>
            <a:r>
              <a:rPr lang="en-US" sz="2000" i="1" dirty="0">
                <a:effectLst/>
              </a:rPr>
              <a:t>, or similar care providers, </a:t>
            </a:r>
            <a:r>
              <a:rPr lang="en-US" sz="2000" b="1" i="1" dirty="0">
                <a:solidFill>
                  <a:srgbClr val="B25407"/>
                </a:solidFill>
                <a:effectLst/>
              </a:rPr>
              <a:t>village leaders</a:t>
            </a:r>
            <a:r>
              <a:rPr lang="en-US" sz="2000" i="1" dirty="0">
                <a:effectLst/>
              </a:rPr>
              <a:t> (religious, traditional or political), schoolteachers, veterinarians, </a:t>
            </a:r>
            <a:r>
              <a:rPr lang="en-US" sz="2000" b="1" i="1" dirty="0">
                <a:solidFill>
                  <a:srgbClr val="B25407"/>
                </a:solidFill>
                <a:effectLst/>
              </a:rPr>
              <a:t>health extension workers</a:t>
            </a:r>
            <a:r>
              <a:rPr lang="en-US" sz="2000" i="1" dirty="0">
                <a:effectLst/>
              </a:rPr>
              <a:t>, chemical seller, and </a:t>
            </a:r>
            <a:r>
              <a:rPr lang="en-US" sz="2000" b="1" i="1" dirty="0">
                <a:solidFill>
                  <a:srgbClr val="B25407"/>
                </a:solidFill>
                <a:effectLst/>
              </a:rPr>
              <a:t>traditional healers </a:t>
            </a:r>
            <a:r>
              <a:rPr lang="en-US" sz="2000" i="1" dirty="0">
                <a:effectLst/>
              </a:rPr>
              <a:t>and in many communities, a respected non-health person such as the </a:t>
            </a:r>
            <a:r>
              <a:rPr lang="en-US" sz="2000" b="1" i="1" dirty="0">
                <a:solidFill>
                  <a:srgbClr val="B25407"/>
                </a:solidFill>
                <a:effectLst/>
              </a:rPr>
              <a:t>barber</a:t>
            </a:r>
            <a:r>
              <a:rPr lang="en-US" sz="2000" i="1" dirty="0">
                <a:effectLst/>
              </a:rPr>
              <a:t>, shop keeper, security personnel or </a:t>
            </a:r>
            <a:r>
              <a:rPr lang="en-US" sz="2000" b="1" i="1" dirty="0">
                <a:solidFill>
                  <a:srgbClr val="B25407"/>
                </a:solidFill>
                <a:effectLst/>
              </a:rPr>
              <a:t>grandmother</a:t>
            </a:r>
            <a:r>
              <a:rPr lang="en-US" sz="2000" i="1" dirty="0">
                <a:effectLst/>
              </a:rPr>
              <a:t> who regularly talks to community members…</a:t>
            </a:r>
            <a:endParaRPr lang="en-US" sz="2000" i="1" dirty="0"/>
          </a:p>
          <a:p>
            <a:pPr marL="0" indent="0">
              <a:buNone/>
            </a:pPr>
            <a:endParaRPr lang="en-US" sz="2000" dirty="0"/>
          </a:p>
        </p:txBody>
      </p:sp>
      <p:sp>
        <p:nvSpPr>
          <p:cNvPr id="2" name="Slide Number Placeholder 1">
            <a:extLst>
              <a:ext uri="{FF2B5EF4-FFF2-40B4-BE49-F238E27FC236}">
                <a16:creationId xmlns:a16="http://schemas.microsoft.com/office/drawing/2014/main" id="{27E2B98F-4B17-134D-34BD-F9397026BE86}"/>
              </a:ext>
            </a:extLst>
          </p:cNvPr>
          <p:cNvSpPr>
            <a:spLocks noGrp="1"/>
          </p:cNvSpPr>
          <p:nvPr>
            <p:ph type="sldNum" sz="quarter" idx="12"/>
          </p:nvPr>
        </p:nvSpPr>
        <p:spPr/>
        <p:txBody>
          <a:bodyPr/>
          <a:lstStyle/>
          <a:p>
            <a:fld id="{72DD4F55-0E22-8845-9732-CAADCAF007A6}" type="slidenum">
              <a:rPr lang="en-US" smtClean="0"/>
              <a:t>2</a:t>
            </a:fld>
            <a:endParaRPr lang="en-US" dirty="0"/>
          </a:p>
        </p:txBody>
      </p:sp>
    </p:spTree>
    <p:extLst>
      <p:ext uri="{BB962C8B-B14F-4D97-AF65-F5344CB8AC3E}">
        <p14:creationId xmlns:p14="http://schemas.microsoft.com/office/powerpoint/2010/main" val="2391583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2176-9E4C-D8C6-0EF4-B0BD240C6ACF}"/>
              </a:ext>
            </a:extLst>
          </p:cNvPr>
          <p:cNvSpPr>
            <a:spLocks noGrp="1"/>
          </p:cNvSpPr>
          <p:nvPr>
            <p:ph type="title"/>
          </p:nvPr>
        </p:nvSpPr>
        <p:spPr>
          <a:xfrm>
            <a:off x="597570" y="333041"/>
            <a:ext cx="3300663" cy="5991225"/>
          </a:xfrm>
        </p:spPr>
        <p:txBody>
          <a:bodyPr>
            <a:normAutofit/>
          </a:bodyPr>
          <a:lstStyle/>
          <a:p>
            <a:pPr algn="r"/>
            <a:r>
              <a:rPr lang="en-US" sz="2800" dirty="0"/>
              <a:t>We specify and run a “real” target cohort definition for suspected COVID-19 cases alongside a “theoretical” one, </a:t>
            </a:r>
            <a:r>
              <a:rPr lang="en-US" sz="3000" b="1" i="1" dirty="0"/>
              <a:t>iteratively</a:t>
            </a:r>
            <a:r>
              <a:rPr lang="en-US" sz="2800" dirty="0"/>
              <a:t> growing the “real” one to  cover </a:t>
            </a:r>
            <a:r>
              <a:rPr lang="en-US" sz="3000" b="1" i="1" dirty="0"/>
              <a:t>as many features as possible</a:t>
            </a:r>
            <a:r>
              <a:rPr lang="en-US" sz="2800" dirty="0"/>
              <a:t> from the theoretical one while simultaneously </a:t>
            </a:r>
            <a:r>
              <a:rPr lang="en-US" sz="3000" b="1" i="1" dirty="0"/>
              <a:t>maximizing the cohort size</a:t>
            </a:r>
          </a:p>
        </p:txBody>
      </p:sp>
      <p:pic>
        <p:nvPicPr>
          <p:cNvPr id="6" name="Content Placeholder 5">
            <a:extLst>
              <a:ext uri="{FF2B5EF4-FFF2-40B4-BE49-F238E27FC236}">
                <a16:creationId xmlns:a16="http://schemas.microsoft.com/office/drawing/2014/main" id="{93DC8A79-37B6-A57E-3F9F-257E7E62CD47}"/>
              </a:ext>
            </a:extLst>
          </p:cNvPr>
          <p:cNvPicPr>
            <a:picLocks noGrp="1" noChangeAspect="1"/>
          </p:cNvPicPr>
          <p:nvPr>
            <p:ph sz="half" idx="2"/>
          </p:nvPr>
        </p:nvPicPr>
        <p:blipFill rotWithShape="1">
          <a:blip r:embed="rId2"/>
          <a:srcRect l="1100" r="1" b="527"/>
          <a:stretch/>
        </p:blipFill>
        <p:spPr>
          <a:xfrm>
            <a:off x="4283242" y="297664"/>
            <a:ext cx="7206716" cy="6058686"/>
          </a:xfrm>
          <a:prstGeom prst="rect">
            <a:avLst/>
          </a:prstGeom>
          <a:ln w="3175">
            <a:noFill/>
          </a:ln>
          <a:effectLst>
            <a:innerShdw blurRad="63500" dist="50800">
              <a:prstClr val="black">
                <a:alpha val="50000"/>
              </a:prstClr>
            </a:innerShdw>
          </a:effectLst>
        </p:spPr>
      </p:pic>
      <p:sp>
        <p:nvSpPr>
          <p:cNvPr id="5" name="Slide Number Placeholder 4">
            <a:extLst>
              <a:ext uri="{FF2B5EF4-FFF2-40B4-BE49-F238E27FC236}">
                <a16:creationId xmlns:a16="http://schemas.microsoft.com/office/drawing/2014/main" id="{6FC1B109-17E0-2D6D-7925-119476A1133F}"/>
              </a:ext>
            </a:extLst>
          </p:cNvPr>
          <p:cNvSpPr>
            <a:spLocks noGrp="1"/>
          </p:cNvSpPr>
          <p:nvPr>
            <p:ph type="sldNum" sz="quarter" idx="12"/>
          </p:nvPr>
        </p:nvSpPr>
        <p:spPr/>
        <p:txBody>
          <a:bodyPr/>
          <a:lstStyle/>
          <a:p>
            <a:fld id="{72DD4F55-0E22-8845-9732-CAADCAF007A6}" type="slidenum">
              <a:rPr lang="en-US" smtClean="0"/>
              <a:t>29</a:t>
            </a:fld>
            <a:endParaRPr lang="en-US" dirty="0"/>
          </a:p>
        </p:txBody>
      </p:sp>
      <p:sp>
        <p:nvSpPr>
          <p:cNvPr id="7" name="Oval 6">
            <a:extLst>
              <a:ext uri="{FF2B5EF4-FFF2-40B4-BE49-F238E27FC236}">
                <a16:creationId xmlns:a16="http://schemas.microsoft.com/office/drawing/2014/main" id="{F6A2EA92-DDF7-42CE-73EF-6D04BBD93D99}"/>
              </a:ext>
            </a:extLst>
          </p:cNvPr>
          <p:cNvSpPr/>
          <p:nvPr/>
        </p:nvSpPr>
        <p:spPr>
          <a:xfrm>
            <a:off x="4283243" y="469566"/>
            <a:ext cx="1812758" cy="449179"/>
          </a:xfrm>
          <a:prstGeom prst="ellipse">
            <a:avLst/>
          </a:prstGeom>
          <a:solidFill>
            <a:schemeClr val="accent1">
              <a:lumMod val="60000"/>
              <a:lumOff val="40000"/>
              <a:alpha val="24000"/>
            </a:schemeClr>
          </a:solidFill>
          <a:ln w="381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0F39843C-C8A4-7B16-E2F4-122E8FB76F22}"/>
              </a:ext>
            </a:extLst>
          </p:cNvPr>
          <p:cNvSpPr/>
          <p:nvPr/>
        </p:nvSpPr>
        <p:spPr>
          <a:xfrm>
            <a:off x="10290114" y="2582779"/>
            <a:ext cx="1063686" cy="808396"/>
          </a:xfrm>
          <a:prstGeom prst="wedgeRoundRectCallout">
            <a:avLst>
              <a:gd name="adj1" fmla="val -206248"/>
              <a:gd name="adj2" fmla="val -207848"/>
              <a:gd name="adj3" fmla="val 16667"/>
            </a:avLst>
          </a:prstGeom>
          <a:gradFill flip="none" rotWithShape="1">
            <a:gsLst>
              <a:gs pos="0">
                <a:schemeClr val="accent2">
                  <a:lumMod val="75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t>Target cohort in theory</a:t>
            </a:r>
          </a:p>
        </p:txBody>
      </p:sp>
      <p:sp>
        <p:nvSpPr>
          <p:cNvPr id="9" name="Rounded Rectangular Callout 8">
            <a:extLst>
              <a:ext uri="{FF2B5EF4-FFF2-40B4-BE49-F238E27FC236}">
                <a16:creationId xmlns:a16="http://schemas.microsoft.com/office/drawing/2014/main" id="{DC4E5E4F-9EF5-87FA-367F-B3636CA6106D}"/>
              </a:ext>
            </a:extLst>
          </p:cNvPr>
          <p:cNvSpPr/>
          <p:nvPr/>
        </p:nvSpPr>
        <p:spPr>
          <a:xfrm>
            <a:off x="8434138" y="5113009"/>
            <a:ext cx="1063686" cy="993382"/>
          </a:xfrm>
          <a:prstGeom prst="wedgeRoundRectCallout">
            <a:avLst>
              <a:gd name="adj1" fmla="val -114250"/>
              <a:gd name="adj2" fmla="val -176466"/>
              <a:gd name="adj3" fmla="val 16667"/>
            </a:avLst>
          </a:prstGeom>
          <a:gradFill flip="none" rotWithShape="1">
            <a:gsLst>
              <a:gs pos="0">
                <a:schemeClr val="accent2">
                  <a:lumMod val="75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t>Target cohort informed by data</a:t>
            </a:r>
          </a:p>
        </p:txBody>
      </p:sp>
    </p:spTree>
    <p:extLst>
      <p:ext uri="{BB962C8B-B14F-4D97-AF65-F5344CB8AC3E}">
        <p14:creationId xmlns:p14="http://schemas.microsoft.com/office/powerpoint/2010/main" val="2459092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250" fill="hold"/>
                                        <p:tgtEl>
                                          <p:spTgt spid="7"/>
                                        </p:tgtEl>
                                        <p:attrNameLst>
                                          <p:attrName>ppt_w</p:attrName>
                                        </p:attrNameLst>
                                      </p:cBhvr>
                                      <p:tavLst>
                                        <p:tav tm="0">
                                          <p:val>
                                            <p:fltVal val="0"/>
                                          </p:val>
                                        </p:tav>
                                        <p:tav tm="100000">
                                          <p:val>
                                            <p:strVal val="#ppt_w"/>
                                          </p:val>
                                        </p:tav>
                                      </p:tavLst>
                                    </p:anim>
                                    <p:anim calcmode="lin" valueType="num">
                                      <p:cBhvr>
                                        <p:cTn id="8" dur="1250" fill="hold"/>
                                        <p:tgtEl>
                                          <p:spTgt spid="7"/>
                                        </p:tgtEl>
                                        <p:attrNameLst>
                                          <p:attrName>ppt_h</p:attrName>
                                        </p:attrNameLst>
                                      </p:cBhvr>
                                      <p:tavLst>
                                        <p:tav tm="0">
                                          <p:val>
                                            <p:fltVal val="0"/>
                                          </p:val>
                                        </p:tav>
                                        <p:tav tm="100000">
                                          <p:val>
                                            <p:strVal val="#ppt_h"/>
                                          </p:val>
                                        </p:tav>
                                      </p:tavLst>
                                    </p:anim>
                                    <p:anim calcmode="lin" valueType="num">
                                      <p:cBhvr>
                                        <p:cTn id="9" dur="1250" fill="hold"/>
                                        <p:tgtEl>
                                          <p:spTgt spid="7"/>
                                        </p:tgtEl>
                                        <p:attrNameLst>
                                          <p:attrName>style.rotation</p:attrName>
                                        </p:attrNameLst>
                                      </p:cBhvr>
                                      <p:tavLst>
                                        <p:tav tm="0">
                                          <p:val>
                                            <p:fltVal val="90"/>
                                          </p:val>
                                        </p:tav>
                                        <p:tav tm="100000">
                                          <p:val>
                                            <p:fltVal val="0"/>
                                          </p:val>
                                        </p:tav>
                                      </p:tavLst>
                                    </p:anim>
                                    <p:animEffect transition="in" filter="fade">
                                      <p:cBhvr>
                                        <p:cTn id="10" dur="1250"/>
                                        <p:tgtEl>
                                          <p:spTgt spid="7"/>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250" fill="hold"/>
                                        <p:tgtEl>
                                          <p:spTgt spid="8"/>
                                        </p:tgtEl>
                                        <p:attrNameLst>
                                          <p:attrName>ppt_w</p:attrName>
                                        </p:attrNameLst>
                                      </p:cBhvr>
                                      <p:tavLst>
                                        <p:tav tm="0">
                                          <p:val>
                                            <p:fltVal val="0"/>
                                          </p:val>
                                        </p:tav>
                                        <p:tav tm="100000">
                                          <p:val>
                                            <p:strVal val="#ppt_w"/>
                                          </p:val>
                                        </p:tav>
                                      </p:tavLst>
                                    </p:anim>
                                    <p:anim calcmode="lin" valueType="num">
                                      <p:cBhvr>
                                        <p:cTn id="14" dur="1250" fill="hold"/>
                                        <p:tgtEl>
                                          <p:spTgt spid="8"/>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250" fill="hold"/>
                                        <p:tgtEl>
                                          <p:spTgt spid="9"/>
                                        </p:tgtEl>
                                        <p:attrNameLst>
                                          <p:attrName>ppt_w</p:attrName>
                                        </p:attrNameLst>
                                      </p:cBhvr>
                                      <p:tavLst>
                                        <p:tav tm="0">
                                          <p:val>
                                            <p:fltVal val="0"/>
                                          </p:val>
                                        </p:tav>
                                        <p:tav tm="100000">
                                          <p:val>
                                            <p:strVal val="#ppt_w"/>
                                          </p:val>
                                        </p:tav>
                                      </p:tavLst>
                                    </p:anim>
                                    <p:anim calcmode="lin" valueType="num">
                                      <p:cBhvr>
                                        <p:cTn id="18" dur="125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25E9-818E-3CF1-A529-9A416D5ACCBC}"/>
              </a:ext>
            </a:extLst>
          </p:cNvPr>
          <p:cNvSpPr>
            <a:spLocks noGrp="1"/>
          </p:cNvSpPr>
          <p:nvPr>
            <p:ph type="title"/>
          </p:nvPr>
        </p:nvSpPr>
        <p:spPr/>
        <p:txBody>
          <a:bodyPr/>
          <a:lstStyle/>
          <a:p>
            <a:r>
              <a:rPr lang="en-US" dirty="0"/>
              <a:t>The methodology…</a:t>
            </a:r>
          </a:p>
        </p:txBody>
      </p:sp>
      <p:sp>
        <p:nvSpPr>
          <p:cNvPr id="3" name="Content Placeholder 2">
            <a:extLst>
              <a:ext uri="{FF2B5EF4-FFF2-40B4-BE49-F238E27FC236}">
                <a16:creationId xmlns:a16="http://schemas.microsoft.com/office/drawing/2014/main" id="{2F4A1DAD-C7C4-9A2A-3FDB-B0F64DB201C8}"/>
              </a:ext>
            </a:extLst>
          </p:cNvPr>
          <p:cNvSpPr>
            <a:spLocks noGrp="1"/>
          </p:cNvSpPr>
          <p:nvPr>
            <p:ph sz="half" idx="1"/>
          </p:nvPr>
        </p:nvSpPr>
        <p:spPr>
          <a:xfrm>
            <a:off x="838200" y="1825625"/>
            <a:ext cx="4600074" cy="4351338"/>
          </a:xfrm>
        </p:spPr>
        <p:txBody>
          <a:bodyPr>
            <a:normAutofit/>
          </a:bodyPr>
          <a:lstStyle/>
          <a:p>
            <a:r>
              <a:rPr lang="en-US" sz="2400" dirty="0"/>
              <a:t>In this approach we successively append paths through which a person can enter the cohort</a:t>
            </a:r>
          </a:p>
          <a:p>
            <a:r>
              <a:rPr lang="en-US" sz="2400" dirty="0"/>
              <a:t>Each path is really its own cohort which keeps and modifies features from the previous version</a:t>
            </a:r>
          </a:p>
          <a:p>
            <a:r>
              <a:rPr lang="en-US" sz="2400" dirty="0"/>
              <a:t>Only we keep all the versions together in a single cohort definition as a record we can use to both </a:t>
            </a:r>
            <a:r>
              <a:rPr lang="en-US" sz="2400" b="1" i="1" dirty="0"/>
              <a:t>trace</a:t>
            </a:r>
            <a:r>
              <a:rPr lang="en-US" sz="2400" dirty="0"/>
              <a:t> and </a:t>
            </a:r>
            <a:r>
              <a:rPr lang="en-US" sz="2400" b="1" i="1" dirty="0"/>
              <a:t>evaluate</a:t>
            </a:r>
            <a:r>
              <a:rPr lang="en-US" sz="2400" dirty="0"/>
              <a:t> what successive updates do</a:t>
            </a:r>
          </a:p>
        </p:txBody>
      </p:sp>
      <p:graphicFrame>
        <p:nvGraphicFramePr>
          <p:cNvPr id="6" name="Content Placeholder 5">
            <a:extLst>
              <a:ext uri="{FF2B5EF4-FFF2-40B4-BE49-F238E27FC236}">
                <a16:creationId xmlns:a16="http://schemas.microsoft.com/office/drawing/2014/main" id="{00BAD33B-8FBC-141D-3B0A-B9CB00213A55}"/>
              </a:ext>
            </a:extLst>
          </p:cNvPr>
          <p:cNvGraphicFramePr>
            <a:graphicFrameLocks noGrp="1"/>
          </p:cNvGraphicFramePr>
          <p:nvPr>
            <p:ph sz="half" idx="2"/>
            <p:extLst>
              <p:ext uri="{D42A27DB-BD31-4B8C-83A1-F6EECF244321}">
                <p14:modId xmlns:p14="http://schemas.microsoft.com/office/powerpoint/2010/main" val="1445388030"/>
              </p:ext>
            </p:extLst>
          </p:nvPr>
        </p:nvGraphicFramePr>
        <p:xfrm>
          <a:off x="5598695" y="1825625"/>
          <a:ext cx="575510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194F2663-889E-46D4-5F4E-36D29B169831}"/>
              </a:ext>
            </a:extLst>
          </p:cNvPr>
          <p:cNvSpPr>
            <a:spLocks noGrp="1"/>
          </p:cNvSpPr>
          <p:nvPr>
            <p:ph type="sldNum" sz="quarter" idx="12"/>
          </p:nvPr>
        </p:nvSpPr>
        <p:spPr/>
        <p:txBody>
          <a:bodyPr/>
          <a:lstStyle/>
          <a:p>
            <a:fld id="{72DD4F55-0E22-8845-9732-CAADCAF007A6}" type="slidenum">
              <a:rPr lang="en-US" smtClean="0"/>
              <a:t>30</a:t>
            </a:fld>
            <a:endParaRPr lang="en-US" dirty="0"/>
          </a:p>
        </p:txBody>
      </p:sp>
    </p:spTree>
    <p:extLst>
      <p:ext uri="{BB962C8B-B14F-4D97-AF65-F5344CB8AC3E}">
        <p14:creationId xmlns:p14="http://schemas.microsoft.com/office/powerpoint/2010/main" val="18363135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616767-F93E-A902-AD96-8C53CED1426C}"/>
              </a:ext>
            </a:extLst>
          </p:cNvPr>
          <p:cNvSpPr>
            <a:spLocks noGrp="1"/>
          </p:cNvSpPr>
          <p:nvPr>
            <p:ph type="title"/>
          </p:nvPr>
        </p:nvSpPr>
        <p:spPr>
          <a:xfrm>
            <a:off x="637077" y="445261"/>
            <a:ext cx="4014080" cy="5705891"/>
          </a:xfrm>
          <a:noFill/>
        </p:spPr>
        <p:txBody>
          <a:bodyPr>
            <a:noAutofit/>
          </a:bodyPr>
          <a:lstStyle/>
          <a:p>
            <a:pPr algn="r"/>
            <a:r>
              <a:rPr lang="en-US" sz="3400" dirty="0"/>
              <a:t>This lifecycle leads us into a </a:t>
            </a:r>
            <a:r>
              <a:rPr lang="en-US" sz="3600" b="1" i="1" dirty="0">
                <a:hlinkClick r:id="rId2"/>
              </a:rPr>
              <a:t>federated learning model</a:t>
            </a:r>
            <a:r>
              <a:rPr lang="en-US" sz="3600" b="1" i="1" dirty="0"/>
              <a:t> </a:t>
            </a:r>
            <a:r>
              <a:rPr lang="en-US" sz="3400" dirty="0"/>
              <a:t>where the team is encountering many </a:t>
            </a:r>
            <a:r>
              <a:rPr lang="en-US" sz="3800" b="1" i="1" dirty="0"/>
              <a:t>open questions</a:t>
            </a:r>
            <a:r>
              <a:rPr lang="en-US" sz="3600" dirty="0"/>
              <a:t> </a:t>
            </a:r>
            <a:r>
              <a:rPr lang="en-US" sz="3400" dirty="0"/>
              <a:t>we are working with OHDSI and other</a:t>
            </a:r>
            <a:r>
              <a:rPr lang="en-US" sz="3700" b="1" i="1" dirty="0"/>
              <a:t> research scientists</a:t>
            </a:r>
            <a:r>
              <a:rPr lang="en-US" sz="3800" dirty="0"/>
              <a:t> </a:t>
            </a:r>
            <a:r>
              <a:rPr lang="en-US" sz="3400" dirty="0"/>
              <a:t>to understand and master using AI</a:t>
            </a:r>
          </a:p>
        </p:txBody>
      </p:sp>
      <p:sp>
        <p:nvSpPr>
          <p:cNvPr id="5" name="Slide Number Placeholder 4">
            <a:extLst>
              <a:ext uri="{FF2B5EF4-FFF2-40B4-BE49-F238E27FC236}">
                <a16:creationId xmlns:a16="http://schemas.microsoft.com/office/drawing/2014/main" id="{F4BB3E9F-70D2-D258-12CB-88DEBD16D977}"/>
              </a:ext>
            </a:extLst>
          </p:cNvPr>
          <p:cNvSpPr>
            <a:spLocks noGrp="1"/>
          </p:cNvSpPr>
          <p:nvPr>
            <p:ph type="sldNum" sz="quarter" idx="12"/>
          </p:nvPr>
        </p:nvSpPr>
        <p:spPr/>
        <p:txBody>
          <a:bodyPr/>
          <a:lstStyle/>
          <a:p>
            <a:fld id="{72DD4F55-0E22-8845-9732-CAADCAF007A6}" type="slidenum">
              <a:rPr lang="en-US" smtClean="0"/>
              <a:t>31</a:t>
            </a:fld>
            <a:endParaRPr lang="en-US" dirty="0"/>
          </a:p>
        </p:txBody>
      </p:sp>
      <p:sp>
        <p:nvSpPr>
          <p:cNvPr id="8" name="TextBox 7">
            <a:extLst>
              <a:ext uri="{FF2B5EF4-FFF2-40B4-BE49-F238E27FC236}">
                <a16:creationId xmlns:a16="http://schemas.microsoft.com/office/drawing/2014/main" id="{E24373AF-6BC5-3FB2-3CB6-BB862B52B6C0}"/>
              </a:ext>
            </a:extLst>
          </p:cNvPr>
          <p:cNvSpPr txBox="1"/>
          <p:nvPr/>
        </p:nvSpPr>
        <p:spPr>
          <a:xfrm>
            <a:off x="4910815" y="5332957"/>
            <a:ext cx="6590415" cy="307777"/>
          </a:xfrm>
          <a:prstGeom prst="rect">
            <a:avLst/>
          </a:prstGeom>
          <a:noFill/>
        </p:spPr>
        <p:txBody>
          <a:bodyPr wrap="square" rtlCol="0">
            <a:spAutoFit/>
          </a:bodyPr>
          <a:lstStyle/>
          <a:p>
            <a:pPr algn="ctr"/>
            <a:r>
              <a:rPr lang="en-US" sz="1400" i="0" u="none" strike="noStrike" dirty="0">
                <a:effectLst/>
                <a:latin typeface="ManRop"/>
              </a:rPr>
              <a:t>From </a:t>
            </a:r>
            <a:r>
              <a:rPr lang="en-US" sz="1400" i="1" u="none" strike="noStrike" dirty="0">
                <a:effectLst/>
                <a:latin typeface="ManRop"/>
                <a:hlinkClick r:id="rId3"/>
              </a:rPr>
              <a:t>Federated Learning: Challenges, Methods, and Future Directions</a:t>
            </a:r>
            <a:endParaRPr lang="en-US" sz="1400" i="1" u="none" strike="noStrike" dirty="0">
              <a:effectLst/>
              <a:latin typeface="ManRop"/>
            </a:endParaRPr>
          </a:p>
        </p:txBody>
      </p:sp>
      <p:sp>
        <p:nvSpPr>
          <p:cNvPr id="9" name="TextBox 8">
            <a:extLst>
              <a:ext uri="{FF2B5EF4-FFF2-40B4-BE49-F238E27FC236}">
                <a16:creationId xmlns:a16="http://schemas.microsoft.com/office/drawing/2014/main" id="{80DE80B4-525B-1ED4-4BF7-088EEEE89DFF}"/>
              </a:ext>
            </a:extLst>
          </p:cNvPr>
          <p:cNvSpPr txBox="1"/>
          <p:nvPr/>
        </p:nvSpPr>
        <p:spPr>
          <a:xfrm>
            <a:off x="5087277" y="818384"/>
            <a:ext cx="6328014" cy="1015663"/>
          </a:xfrm>
          <a:prstGeom prst="rect">
            <a:avLst/>
          </a:prstGeom>
          <a:noFill/>
        </p:spPr>
        <p:txBody>
          <a:bodyPr wrap="none" rtlCol="0">
            <a:spAutoFit/>
          </a:bodyPr>
          <a:lstStyle/>
          <a:p>
            <a:r>
              <a:rPr lang="en-US" sz="1500" i="1" dirty="0"/>
              <a:t>Across the local models, when it comes to cohort definitions, after sensitivity </a:t>
            </a:r>
            <a:br>
              <a:rPr lang="en-US" sz="1500" i="1" dirty="0"/>
            </a:br>
            <a:r>
              <a:rPr lang="en-US" sz="1500" i="1" dirty="0"/>
              <a:t>analysis, there may be concept drifts (same labels, different features), concept </a:t>
            </a:r>
            <a:br>
              <a:rPr lang="en-US" sz="1500" i="1" dirty="0"/>
            </a:br>
            <a:r>
              <a:rPr lang="en-US" sz="1500" i="1" dirty="0"/>
              <a:t>shifts (same features, different labels) and/or covariate shifts (a function of </a:t>
            </a:r>
            <a:br>
              <a:rPr lang="en-US" sz="1500" i="1" dirty="0"/>
            </a:br>
            <a:r>
              <a:rPr lang="en-US" sz="1500" i="1" dirty="0"/>
              <a:t>differences in the test data)</a:t>
            </a:r>
          </a:p>
        </p:txBody>
      </p:sp>
      <p:pic>
        <p:nvPicPr>
          <p:cNvPr id="11" name="Content Placeholder 10">
            <a:extLst>
              <a:ext uri="{FF2B5EF4-FFF2-40B4-BE49-F238E27FC236}">
                <a16:creationId xmlns:a16="http://schemas.microsoft.com/office/drawing/2014/main" id="{DB52D076-4EDF-90BB-308A-E1A1F17900FB}"/>
              </a:ext>
            </a:extLst>
          </p:cNvPr>
          <p:cNvPicPr>
            <a:picLocks noGrp="1" noChangeAspect="1"/>
          </p:cNvPicPr>
          <p:nvPr>
            <p:ph idx="1"/>
          </p:nvPr>
        </p:nvPicPr>
        <p:blipFill>
          <a:blip r:embed="rId4"/>
          <a:stretch>
            <a:fillRect/>
          </a:stretch>
        </p:blipFill>
        <p:spPr>
          <a:xfrm>
            <a:off x="5199571" y="2035711"/>
            <a:ext cx="6009369" cy="3203670"/>
          </a:xfrm>
          <a:prstGeom prst="rect">
            <a:avLst/>
          </a:prstGeom>
          <a:ln w="15875">
            <a:solidFill>
              <a:schemeClr val="accent1">
                <a:shade val="15000"/>
              </a:schemeClr>
            </a:solidFill>
          </a:ln>
        </p:spPr>
      </p:pic>
    </p:spTree>
    <p:extLst>
      <p:ext uri="{BB962C8B-B14F-4D97-AF65-F5344CB8AC3E}">
        <p14:creationId xmlns:p14="http://schemas.microsoft.com/office/powerpoint/2010/main" val="1296544032"/>
      </p:ext>
    </p:extLst>
  </p:cSld>
  <p:clrMapOvr>
    <a:masterClrMapping/>
  </p:clrMapOvr>
  <mc:AlternateContent xmlns:mc="http://schemas.openxmlformats.org/markup-compatibility/2006" xmlns:p14="http://schemas.microsoft.com/office/powerpoint/2010/main">
    <mc:Choice Requires="p14">
      <p:transition spd="slow" p14:dur="175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616767-F93E-A902-AD96-8C53CED1426C}"/>
              </a:ext>
            </a:extLst>
          </p:cNvPr>
          <p:cNvSpPr>
            <a:spLocks noGrp="1"/>
          </p:cNvSpPr>
          <p:nvPr>
            <p:ph type="title"/>
          </p:nvPr>
        </p:nvSpPr>
        <p:spPr>
          <a:xfrm>
            <a:off x="637077" y="557555"/>
            <a:ext cx="4014080" cy="5705891"/>
          </a:xfrm>
          <a:noFill/>
        </p:spPr>
        <p:txBody>
          <a:bodyPr>
            <a:noAutofit/>
          </a:bodyPr>
          <a:lstStyle/>
          <a:p>
            <a:pPr algn="r"/>
            <a:r>
              <a:rPr lang="en-US" sz="3400" dirty="0"/>
              <a:t>Our biggest problem we think is </a:t>
            </a:r>
            <a:r>
              <a:rPr lang="en-US" sz="3800" b="1" i="1" dirty="0"/>
              <a:t>concept drift</a:t>
            </a:r>
            <a:r>
              <a:rPr lang="en-US" sz="3400" dirty="0"/>
              <a:t>. Are the analyses we perform the same when we substitute certain events in the OMOP CDM for others if, for example, we are missing a diagnosis or the results of a PCR test? </a:t>
            </a:r>
          </a:p>
        </p:txBody>
      </p:sp>
      <p:sp>
        <p:nvSpPr>
          <p:cNvPr id="5" name="Slide Number Placeholder 4">
            <a:extLst>
              <a:ext uri="{FF2B5EF4-FFF2-40B4-BE49-F238E27FC236}">
                <a16:creationId xmlns:a16="http://schemas.microsoft.com/office/drawing/2014/main" id="{F4BB3E9F-70D2-D258-12CB-88DEBD16D977}"/>
              </a:ext>
            </a:extLst>
          </p:cNvPr>
          <p:cNvSpPr>
            <a:spLocks noGrp="1"/>
          </p:cNvSpPr>
          <p:nvPr>
            <p:ph type="sldNum" sz="quarter" idx="12"/>
          </p:nvPr>
        </p:nvSpPr>
        <p:spPr/>
        <p:txBody>
          <a:bodyPr/>
          <a:lstStyle/>
          <a:p>
            <a:fld id="{72DD4F55-0E22-8845-9732-CAADCAF007A6}" type="slidenum">
              <a:rPr lang="en-US" smtClean="0"/>
              <a:t>32</a:t>
            </a:fld>
            <a:endParaRPr lang="en-US" dirty="0"/>
          </a:p>
        </p:txBody>
      </p:sp>
      <p:sp>
        <p:nvSpPr>
          <p:cNvPr id="8" name="TextBox 7">
            <a:extLst>
              <a:ext uri="{FF2B5EF4-FFF2-40B4-BE49-F238E27FC236}">
                <a16:creationId xmlns:a16="http://schemas.microsoft.com/office/drawing/2014/main" id="{E24373AF-6BC5-3FB2-3CB6-BB862B52B6C0}"/>
              </a:ext>
            </a:extLst>
          </p:cNvPr>
          <p:cNvSpPr txBox="1"/>
          <p:nvPr/>
        </p:nvSpPr>
        <p:spPr>
          <a:xfrm>
            <a:off x="4910815" y="5332957"/>
            <a:ext cx="6590415" cy="307777"/>
          </a:xfrm>
          <a:prstGeom prst="rect">
            <a:avLst/>
          </a:prstGeom>
          <a:noFill/>
        </p:spPr>
        <p:txBody>
          <a:bodyPr wrap="square" rtlCol="0">
            <a:spAutoFit/>
          </a:bodyPr>
          <a:lstStyle/>
          <a:p>
            <a:pPr algn="ctr"/>
            <a:r>
              <a:rPr lang="en-US" sz="1400" i="0" u="none" strike="noStrike" dirty="0">
                <a:effectLst/>
                <a:latin typeface="ManRop"/>
              </a:rPr>
              <a:t>From </a:t>
            </a:r>
            <a:r>
              <a:rPr lang="en-US" sz="1400" i="1" u="none" strike="noStrike" dirty="0">
                <a:effectLst/>
                <a:latin typeface="ManRop"/>
                <a:hlinkClick r:id="rId2"/>
              </a:rPr>
              <a:t>Federated Learning: Challenges, Methods, and Future Directions</a:t>
            </a:r>
            <a:endParaRPr lang="en-US" sz="1400" i="1" u="none" strike="noStrike" dirty="0">
              <a:effectLst/>
              <a:latin typeface="ManRop"/>
            </a:endParaRPr>
          </a:p>
        </p:txBody>
      </p:sp>
      <p:sp>
        <p:nvSpPr>
          <p:cNvPr id="9" name="TextBox 8">
            <a:extLst>
              <a:ext uri="{FF2B5EF4-FFF2-40B4-BE49-F238E27FC236}">
                <a16:creationId xmlns:a16="http://schemas.microsoft.com/office/drawing/2014/main" id="{80DE80B4-525B-1ED4-4BF7-088EEEE89DFF}"/>
              </a:ext>
            </a:extLst>
          </p:cNvPr>
          <p:cNvSpPr txBox="1"/>
          <p:nvPr/>
        </p:nvSpPr>
        <p:spPr>
          <a:xfrm>
            <a:off x="5087277" y="818384"/>
            <a:ext cx="6328014" cy="1015663"/>
          </a:xfrm>
          <a:prstGeom prst="rect">
            <a:avLst/>
          </a:prstGeom>
          <a:noFill/>
        </p:spPr>
        <p:txBody>
          <a:bodyPr wrap="none" rtlCol="0">
            <a:spAutoFit/>
          </a:bodyPr>
          <a:lstStyle/>
          <a:p>
            <a:r>
              <a:rPr lang="en-US" sz="1500" i="1" dirty="0"/>
              <a:t>Across the local models, when it comes to cohort definitions, after sensitivity </a:t>
            </a:r>
            <a:br>
              <a:rPr lang="en-US" sz="1500" i="1" dirty="0"/>
            </a:br>
            <a:r>
              <a:rPr lang="en-US" sz="1500" i="1" dirty="0"/>
              <a:t>analysis, there may be concept drifts (same labels, different features), concept </a:t>
            </a:r>
            <a:br>
              <a:rPr lang="en-US" sz="1500" i="1" dirty="0"/>
            </a:br>
            <a:r>
              <a:rPr lang="en-US" sz="1500" i="1" dirty="0"/>
              <a:t>shifts (same features, different labels) and/or covariate shifts (a function of </a:t>
            </a:r>
            <a:br>
              <a:rPr lang="en-US" sz="1500" i="1" dirty="0"/>
            </a:br>
            <a:r>
              <a:rPr lang="en-US" sz="1500" i="1" dirty="0"/>
              <a:t>differences in the test data)</a:t>
            </a:r>
          </a:p>
        </p:txBody>
      </p:sp>
      <p:pic>
        <p:nvPicPr>
          <p:cNvPr id="11" name="Content Placeholder 10">
            <a:extLst>
              <a:ext uri="{FF2B5EF4-FFF2-40B4-BE49-F238E27FC236}">
                <a16:creationId xmlns:a16="http://schemas.microsoft.com/office/drawing/2014/main" id="{DB52D076-4EDF-90BB-308A-E1A1F17900FB}"/>
              </a:ext>
            </a:extLst>
          </p:cNvPr>
          <p:cNvPicPr>
            <a:picLocks noGrp="1" noChangeAspect="1"/>
          </p:cNvPicPr>
          <p:nvPr>
            <p:ph idx="1"/>
          </p:nvPr>
        </p:nvPicPr>
        <p:blipFill>
          <a:blip r:embed="rId3"/>
          <a:stretch>
            <a:fillRect/>
          </a:stretch>
        </p:blipFill>
        <p:spPr>
          <a:xfrm>
            <a:off x="5199571" y="2035711"/>
            <a:ext cx="6009369" cy="3203670"/>
          </a:xfrm>
          <a:prstGeom prst="rect">
            <a:avLst/>
          </a:prstGeom>
          <a:ln w="15875">
            <a:solidFill>
              <a:schemeClr val="accent1">
                <a:shade val="15000"/>
              </a:schemeClr>
            </a:solidFill>
          </a:ln>
        </p:spPr>
      </p:pic>
    </p:spTree>
    <p:extLst>
      <p:ext uri="{BB962C8B-B14F-4D97-AF65-F5344CB8AC3E}">
        <p14:creationId xmlns:p14="http://schemas.microsoft.com/office/powerpoint/2010/main" val="2517640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608BCF1-28E5-16D3-DEE8-4268A4B52675}"/>
              </a:ext>
            </a:extLst>
          </p:cNvPr>
          <p:cNvPicPr>
            <a:picLocks noGrp="1" noChangeAspect="1"/>
          </p:cNvPicPr>
          <p:nvPr>
            <p:ph sz="half" idx="1"/>
          </p:nvPr>
        </p:nvPicPr>
        <p:blipFill>
          <a:blip r:embed="rId2"/>
          <a:stretch>
            <a:fillRect/>
          </a:stretch>
        </p:blipFill>
        <p:spPr>
          <a:xfrm>
            <a:off x="134240" y="169126"/>
            <a:ext cx="7572166" cy="6412316"/>
          </a:xfrm>
          <a:prstGeom prst="rect">
            <a:avLst/>
          </a:prstGeom>
        </p:spPr>
      </p:pic>
      <p:sp>
        <p:nvSpPr>
          <p:cNvPr id="4" name="Content Placeholder 3">
            <a:extLst>
              <a:ext uri="{FF2B5EF4-FFF2-40B4-BE49-F238E27FC236}">
                <a16:creationId xmlns:a16="http://schemas.microsoft.com/office/drawing/2014/main" id="{D38AFAD2-321E-5A74-0181-BB2900CE411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73F09FC1-7F76-4746-51D2-DBE61C46A077}"/>
              </a:ext>
            </a:extLst>
          </p:cNvPr>
          <p:cNvSpPr>
            <a:spLocks noGrp="1"/>
          </p:cNvSpPr>
          <p:nvPr>
            <p:ph type="sldNum" sz="quarter" idx="12"/>
          </p:nvPr>
        </p:nvSpPr>
        <p:spPr/>
        <p:txBody>
          <a:bodyPr/>
          <a:lstStyle/>
          <a:p>
            <a:fld id="{72DD4F55-0E22-8845-9732-CAADCAF007A6}" type="slidenum">
              <a:rPr lang="en-US" smtClean="0"/>
              <a:t>33</a:t>
            </a:fld>
            <a:endParaRPr lang="en-US" dirty="0"/>
          </a:p>
        </p:txBody>
      </p:sp>
      <p:pic>
        <p:nvPicPr>
          <p:cNvPr id="6" name="Content Placeholder 5" descr="A picture containing diagram, text, line, plan&#10;&#10;Description automatically generated">
            <a:extLst>
              <a:ext uri="{FF2B5EF4-FFF2-40B4-BE49-F238E27FC236}">
                <a16:creationId xmlns:a16="http://schemas.microsoft.com/office/drawing/2014/main" id="{D5EECFB2-5DC6-5E3C-E080-580270272585}"/>
              </a:ext>
            </a:extLst>
          </p:cNvPr>
          <p:cNvPicPr>
            <a:picLocks noChangeAspect="1"/>
          </p:cNvPicPr>
          <p:nvPr/>
        </p:nvPicPr>
        <p:blipFill rotWithShape="1">
          <a:blip r:embed="rId3"/>
          <a:srcRect t="17956" b="9415"/>
          <a:stretch/>
        </p:blipFill>
        <p:spPr>
          <a:xfrm>
            <a:off x="5418140" y="269668"/>
            <a:ext cx="6436743" cy="6269244"/>
          </a:xfrm>
          <a:prstGeom prst="rect">
            <a:avLst/>
          </a:prstGeom>
          <a:ln>
            <a:noFill/>
          </a:ln>
        </p:spPr>
      </p:pic>
      <p:sp>
        <p:nvSpPr>
          <p:cNvPr id="7" name="Oval 6">
            <a:extLst>
              <a:ext uri="{FF2B5EF4-FFF2-40B4-BE49-F238E27FC236}">
                <a16:creationId xmlns:a16="http://schemas.microsoft.com/office/drawing/2014/main" id="{A1CDC051-8E8B-B061-CED8-69028F762686}"/>
              </a:ext>
            </a:extLst>
          </p:cNvPr>
          <p:cNvSpPr/>
          <p:nvPr/>
        </p:nvSpPr>
        <p:spPr>
          <a:xfrm>
            <a:off x="4965511" y="684461"/>
            <a:ext cx="4192438" cy="3195975"/>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8" name="Oval 7">
            <a:extLst>
              <a:ext uri="{FF2B5EF4-FFF2-40B4-BE49-F238E27FC236}">
                <a16:creationId xmlns:a16="http://schemas.microsoft.com/office/drawing/2014/main" id="{F9786D60-D5ED-E7A4-CAEB-FC0C98EB48FD}"/>
              </a:ext>
            </a:extLst>
          </p:cNvPr>
          <p:cNvSpPr/>
          <p:nvPr/>
        </p:nvSpPr>
        <p:spPr>
          <a:xfrm>
            <a:off x="8615030" y="3494313"/>
            <a:ext cx="1299476" cy="832757"/>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Oval 8">
            <a:extLst>
              <a:ext uri="{FF2B5EF4-FFF2-40B4-BE49-F238E27FC236}">
                <a16:creationId xmlns:a16="http://schemas.microsoft.com/office/drawing/2014/main" id="{243CC54D-2800-1F2F-ED51-2E509B011F34}"/>
              </a:ext>
            </a:extLst>
          </p:cNvPr>
          <p:cNvSpPr/>
          <p:nvPr/>
        </p:nvSpPr>
        <p:spPr>
          <a:xfrm>
            <a:off x="6987622" y="4920346"/>
            <a:ext cx="1299476" cy="832757"/>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2" name="Rectangle 11">
            <a:extLst>
              <a:ext uri="{FF2B5EF4-FFF2-40B4-BE49-F238E27FC236}">
                <a16:creationId xmlns:a16="http://schemas.microsoft.com/office/drawing/2014/main" id="{A086F557-4D05-1FB4-C935-2DD9578EE10E}"/>
              </a:ext>
            </a:extLst>
          </p:cNvPr>
          <p:cNvSpPr/>
          <p:nvPr/>
        </p:nvSpPr>
        <p:spPr>
          <a:xfrm>
            <a:off x="4723669" y="2967335"/>
            <a:ext cx="2744662" cy="1015663"/>
          </a:xfrm>
          <a:prstGeom prst="rect">
            <a:avLst/>
          </a:prstGeom>
          <a:noFill/>
        </p:spPr>
        <p:txBody>
          <a:bodyPr wrap="none" lIns="91440" tIns="45720" rIns="91440" bIns="45720">
            <a:spAutoFit/>
          </a:bodyPr>
          <a:lstStyle/>
          <a:p>
            <a:pPr algn="ctr"/>
            <a:r>
              <a:rPr lang="en-US" sz="6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End</a:t>
            </a:r>
          </a:p>
        </p:txBody>
      </p:sp>
    </p:spTree>
    <p:extLst>
      <p:ext uri="{BB962C8B-B14F-4D97-AF65-F5344CB8AC3E}">
        <p14:creationId xmlns:p14="http://schemas.microsoft.com/office/powerpoint/2010/main" val="23839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250" fill="hold"/>
                                        <p:tgtEl>
                                          <p:spTgt spid="9"/>
                                        </p:tgtEl>
                                        <p:attrNameLst>
                                          <p:attrName>ppt_w</p:attrName>
                                        </p:attrNameLst>
                                      </p:cBhvr>
                                      <p:tavLst>
                                        <p:tav tm="0">
                                          <p:val>
                                            <p:fltVal val="0"/>
                                          </p:val>
                                        </p:tav>
                                        <p:tav tm="100000">
                                          <p:val>
                                            <p:strVal val="#ppt_w"/>
                                          </p:val>
                                        </p:tav>
                                      </p:tavLst>
                                    </p:anim>
                                    <p:anim calcmode="lin" valueType="num">
                                      <p:cBhvr>
                                        <p:cTn id="8" dur="1250" fill="hold"/>
                                        <p:tgtEl>
                                          <p:spTgt spid="9"/>
                                        </p:tgtEl>
                                        <p:attrNameLst>
                                          <p:attrName>ppt_h</p:attrName>
                                        </p:attrNameLst>
                                      </p:cBhvr>
                                      <p:tavLst>
                                        <p:tav tm="0">
                                          <p:val>
                                            <p:fltVal val="0"/>
                                          </p:val>
                                        </p:tav>
                                        <p:tav tm="100000">
                                          <p:val>
                                            <p:strVal val="#ppt_h"/>
                                          </p:val>
                                        </p:tav>
                                      </p:tavLst>
                                    </p:anim>
                                    <p:anim calcmode="lin" valueType="num">
                                      <p:cBhvr>
                                        <p:cTn id="9" dur="1250" fill="hold"/>
                                        <p:tgtEl>
                                          <p:spTgt spid="9"/>
                                        </p:tgtEl>
                                        <p:attrNameLst>
                                          <p:attrName>style.rotation</p:attrName>
                                        </p:attrNameLst>
                                      </p:cBhvr>
                                      <p:tavLst>
                                        <p:tav tm="0">
                                          <p:val>
                                            <p:fltVal val="90"/>
                                          </p:val>
                                        </p:tav>
                                        <p:tav tm="100000">
                                          <p:val>
                                            <p:fltVal val="0"/>
                                          </p:val>
                                        </p:tav>
                                      </p:tavLst>
                                    </p:anim>
                                    <p:animEffect transition="in" filter="fade">
                                      <p:cBhvr>
                                        <p:cTn id="10" dur="125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250" fill="hold"/>
                                        <p:tgtEl>
                                          <p:spTgt spid="8"/>
                                        </p:tgtEl>
                                        <p:attrNameLst>
                                          <p:attrName>ppt_w</p:attrName>
                                        </p:attrNameLst>
                                      </p:cBhvr>
                                      <p:tavLst>
                                        <p:tav tm="0">
                                          <p:val>
                                            <p:fltVal val="0"/>
                                          </p:val>
                                        </p:tav>
                                        <p:tav tm="100000">
                                          <p:val>
                                            <p:strVal val="#ppt_w"/>
                                          </p:val>
                                        </p:tav>
                                      </p:tavLst>
                                    </p:anim>
                                    <p:anim calcmode="lin" valueType="num">
                                      <p:cBhvr>
                                        <p:cTn id="20" dur="1250" fill="hold"/>
                                        <p:tgtEl>
                                          <p:spTgt spid="8"/>
                                        </p:tgtEl>
                                        <p:attrNameLst>
                                          <p:attrName>ppt_h</p:attrName>
                                        </p:attrNameLst>
                                      </p:cBhvr>
                                      <p:tavLst>
                                        <p:tav tm="0">
                                          <p:val>
                                            <p:fltVal val="0"/>
                                          </p:val>
                                        </p:tav>
                                        <p:tav tm="100000">
                                          <p:val>
                                            <p:strVal val="#ppt_h"/>
                                          </p:val>
                                        </p:tav>
                                      </p:tavLst>
                                    </p:anim>
                                    <p:anim calcmode="lin" valueType="num">
                                      <p:cBhvr>
                                        <p:cTn id="21" dur="1250" fill="hold"/>
                                        <p:tgtEl>
                                          <p:spTgt spid="8"/>
                                        </p:tgtEl>
                                        <p:attrNameLst>
                                          <p:attrName>style.rotation</p:attrName>
                                        </p:attrNameLst>
                                      </p:cBhvr>
                                      <p:tavLst>
                                        <p:tav tm="0">
                                          <p:val>
                                            <p:fltVal val="90"/>
                                          </p:val>
                                        </p:tav>
                                        <p:tav tm="100000">
                                          <p:val>
                                            <p:fltVal val="0"/>
                                          </p:val>
                                        </p:tav>
                                      </p:tavLst>
                                    </p:anim>
                                    <p:animEffect transition="in" filter="fade">
                                      <p:cBhvr>
                                        <p:cTn id="22" dur="1250"/>
                                        <p:tgtEl>
                                          <p:spTgt spid="8"/>
                                        </p:tgtEl>
                                      </p:cBhvr>
                                    </p:animEffect>
                                  </p:childTnLst>
                                </p:cTn>
                              </p:par>
                            </p:childTnLst>
                          </p:cTn>
                        </p:par>
                        <p:par>
                          <p:cTn id="23" fill="hold">
                            <p:stCondLst>
                              <p:cond delay="1250"/>
                            </p:stCondLst>
                            <p:childTnLst>
                              <p:par>
                                <p:cTn id="24" presetID="1" presetClass="entr" presetSubtype="0" fill="hold" grpId="1" nodeType="afterEffect">
                                  <p:stCondLst>
                                    <p:cond delay="100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050A6C-6963-3141-6039-4F2AF898F03B}"/>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C1E8A556-8C29-6714-7D1C-7687B442D0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035E2E-6B7D-5D79-BC3C-428995B62CB5}"/>
              </a:ext>
            </a:extLst>
          </p:cNvPr>
          <p:cNvSpPr>
            <a:spLocks noGrp="1"/>
          </p:cNvSpPr>
          <p:nvPr>
            <p:ph type="sldNum" sz="quarter" idx="12"/>
          </p:nvPr>
        </p:nvSpPr>
        <p:spPr/>
        <p:txBody>
          <a:bodyPr/>
          <a:lstStyle/>
          <a:p>
            <a:fld id="{72DD4F55-0E22-8845-9732-CAADCAF007A6}" type="slidenum">
              <a:rPr lang="en-US" smtClean="0"/>
              <a:t>34</a:t>
            </a:fld>
            <a:endParaRPr lang="en-US" dirty="0"/>
          </a:p>
        </p:txBody>
      </p:sp>
    </p:spTree>
    <p:extLst>
      <p:ext uri="{BB962C8B-B14F-4D97-AF65-F5344CB8AC3E}">
        <p14:creationId xmlns:p14="http://schemas.microsoft.com/office/powerpoint/2010/main" val="2686282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108030-A860-6B8E-6846-56190351469C}"/>
              </a:ext>
            </a:extLst>
          </p:cNvPr>
          <p:cNvSpPr>
            <a:spLocks noGrp="1"/>
          </p:cNvSpPr>
          <p:nvPr>
            <p:ph type="title"/>
          </p:nvPr>
        </p:nvSpPr>
        <p:spPr/>
        <p:txBody>
          <a:bodyPr/>
          <a:lstStyle/>
          <a:p>
            <a:r>
              <a:rPr lang="en-US" dirty="0"/>
              <a:t>JSON cohort definitions</a:t>
            </a:r>
          </a:p>
        </p:txBody>
      </p:sp>
      <p:sp>
        <p:nvSpPr>
          <p:cNvPr id="6" name="Content Placeholder 5">
            <a:extLst>
              <a:ext uri="{FF2B5EF4-FFF2-40B4-BE49-F238E27FC236}">
                <a16:creationId xmlns:a16="http://schemas.microsoft.com/office/drawing/2014/main" id="{0E436A1E-3A11-786F-45C6-951BD5FFF6F3}"/>
              </a:ext>
            </a:extLst>
          </p:cNvPr>
          <p:cNvSpPr>
            <a:spLocks noGrp="1"/>
          </p:cNvSpPr>
          <p:nvPr>
            <p:ph idx="1"/>
          </p:nvPr>
        </p:nvSpPr>
        <p:spPr/>
        <p:txBody>
          <a:bodyPr/>
          <a:lstStyle/>
          <a:p>
            <a:r>
              <a:rPr lang="en-US" dirty="0">
                <a:hlinkClick r:id="rId2"/>
              </a:rPr>
              <a:t>IDSR target cohort (Rumored or Suspected COVID-19)</a:t>
            </a:r>
            <a:endParaRPr lang="en-US" dirty="0"/>
          </a:p>
          <a:p>
            <a:r>
              <a:rPr lang="en-US" dirty="0">
                <a:hlinkClick r:id="rId3"/>
              </a:rPr>
              <a:t>IDSR target cohort (Sentinel Surveillance)</a:t>
            </a:r>
            <a:endParaRPr lang="en-US" dirty="0"/>
          </a:p>
          <a:p>
            <a:r>
              <a:rPr lang="en-US" dirty="0">
                <a:hlinkClick r:id="rId4"/>
              </a:rPr>
              <a:t>Antigen only</a:t>
            </a:r>
            <a:endParaRPr lang="en-US" dirty="0"/>
          </a:p>
          <a:p>
            <a:r>
              <a:rPr lang="en-US" dirty="0">
                <a:hlinkClick r:id="rId5"/>
              </a:rPr>
              <a:t>PCR only</a:t>
            </a:r>
            <a:endParaRPr lang="en-US" dirty="0"/>
          </a:p>
          <a:p>
            <a:r>
              <a:rPr lang="en-US" dirty="0">
                <a:hlinkClick r:id="rId6"/>
              </a:rPr>
              <a:t>Antigen Followed by PCR or Antibody</a:t>
            </a:r>
            <a:endParaRPr lang="en-US" dirty="0"/>
          </a:p>
          <a:p>
            <a:r>
              <a:rPr lang="en-US" dirty="0">
                <a:hlinkClick r:id="rId7"/>
              </a:rPr>
              <a:t>No follow up testing</a:t>
            </a:r>
            <a:endParaRPr lang="en-US" dirty="0"/>
          </a:p>
        </p:txBody>
      </p:sp>
      <p:sp>
        <p:nvSpPr>
          <p:cNvPr id="4" name="Slide Number Placeholder 3">
            <a:extLst>
              <a:ext uri="{FF2B5EF4-FFF2-40B4-BE49-F238E27FC236}">
                <a16:creationId xmlns:a16="http://schemas.microsoft.com/office/drawing/2014/main" id="{B84AA593-69D0-0FA9-0639-C59D34049C15}"/>
              </a:ext>
            </a:extLst>
          </p:cNvPr>
          <p:cNvSpPr>
            <a:spLocks noGrp="1"/>
          </p:cNvSpPr>
          <p:nvPr>
            <p:ph type="sldNum" sz="quarter" idx="12"/>
          </p:nvPr>
        </p:nvSpPr>
        <p:spPr/>
        <p:txBody>
          <a:bodyPr/>
          <a:lstStyle/>
          <a:p>
            <a:fld id="{72DD4F55-0E22-8845-9732-CAADCAF007A6}" type="slidenum">
              <a:rPr lang="en-US" smtClean="0"/>
              <a:t>35</a:t>
            </a:fld>
            <a:endParaRPr lang="en-US" dirty="0"/>
          </a:p>
        </p:txBody>
      </p:sp>
    </p:spTree>
    <p:extLst>
      <p:ext uri="{BB962C8B-B14F-4D97-AF65-F5344CB8AC3E}">
        <p14:creationId xmlns:p14="http://schemas.microsoft.com/office/powerpoint/2010/main" val="989078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screenshot, diagram, font&#10;&#10;Description automatically generated">
            <a:extLst>
              <a:ext uri="{FF2B5EF4-FFF2-40B4-BE49-F238E27FC236}">
                <a16:creationId xmlns:a16="http://schemas.microsoft.com/office/drawing/2014/main" id="{69D9D688-C508-79FC-0019-116D94B2B7B4}"/>
              </a:ext>
            </a:extLst>
          </p:cNvPr>
          <p:cNvPicPr>
            <a:picLocks noChangeAspect="1"/>
          </p:cNvPicPr>
          <p:nvPr/>
        </p:nvPicPr>
        <p:blipFill rotWithShape="1">
          <a:blip r:embed="rId3"/>
          <a:srcRect l="9425" t="6004" r="3666" b="3652"/>
          <a:stretch/>
        </p:blipFill>
        <p:spPr>
          <a:xfrm>
            <a:off x="3059844" y="187346"/>
            <a:ext cx="8928209" cy="6399659"/>
          </a:xfrm>
          <a:prstGeom prst="rect">
            <a:avLst/>
          </a:prstGeom>
        </p:spPr>
      </p:pic>
      <p:sp>
        <p:nvSpPr>
          <p:cNvPr id="4" name="Slide Number Placeholder 3">
            <a:extLst>
              <a:ext uri="{FF2B5EF4-FFF2-40B4-BE49-F238E27FC236}">
                <a16:creationId xmlns:a16="http://schemas.microsoft.com/office/drawing/2014/main" id="{03C23831-8631-CDEF-3745-21C7F108380E}"/>
              </a:ext>
            </a:extLst>
          </p:cNvPr>
          <p:cNvSpPr>
            <a:spLocks noGrp="1"/>
          </p:cNvSpPr>
          <p:nvPr>
            <p:ph type="sldNum" sz="quarter" idx="12"/>
          </p:nvPr>
        </p:nvSpPr>
        <p:spPr/>
        <p:txBody>
          <a:bodyPr/>
          <a:lstStyle/>
          <a:p>
            <a:fld id="{72DD4F55-0E22-8845-9732-CAADCAF007A6}" type="slidenum">
              <a:rPr lang="en-US" smtClean="0"/>
              <a:t>36</a:t>
            </a:fld>
            <a:endParaRPr lang="en-US" dirty="0"/>
          </a:p>
        </p:txBody>
      </p:sp>
      <p:sp>
        <p:nvSpPr>
          <p:cNvPr id="2" name="Title 1">
            <a:extLst>
              <a:ext uri="{FF2B5EF4-FFF2-40B4-BE49-F238E27FC236}">
                <a16:creationId xmlns:a16="http://schemas.microsoft.com/office/drawing/2014/main" id="{B4F5CE43-66F0-F8EE-A365-D7C5D6FD70B4}"/>
              </a:ext>
            </a:extLst>
          </p:cNvPr>
          <p:cNvSpPr>
            <a:spLocks noGrp="1"/>
          </p:cNvSpPr>
          <p:nvPr>
            <p:ph type="title"/>
          </p:nvPr>
        </p:nvSpPr>
        <p:spPr>
          <a:xfrm>
            <a:off x="525415" y="321816"/>
            <a:ext cx="4552773" cy="1572294"/>
          </a:xfrm>
        </p:spPr>
        <p:txBody>
          <a:bodyPr>
            <a:normAutofit/>
          </a:bodyPr>
          <a:lstStyle/>
          <a:p>
            <a:r>
              <a:rPr lang="en-US" dirty="0"/>
              <a:t>Example </a:t>
            </a:r>
            <a:br>
              <a:rPr lang="en-US" dirty="0"/>
            </a:br>
            <a:r>
              <a:rPr lang="en-US" dirty="0"/>
              <a:t>predictive analysis</a:t>
            </a:r>
          </a:p>
        </p:txBody>
      </p:sp>
    </p:spTree>
    <p:extLst>
      <p:ext uri="{BB962C8B-B14F-4D97-AF65-F5344CB8AC3E}">
        <p14:creationId xmlns:p14="http://schemas.microsoft.com/office/powerpoint/2010/main" val="2945778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05AC05-A7D1-8DBB-6EBF-3517B730DB16}"/>
              </a:ext>
            </a:extLst>
          </p:cNvPr>
          <p:cNvSpPr>
            <a:spLocks noGrp="1"/>
          </p:cNvSpPr>
          <p:nvPr>
            <p:ph sz="half" idx="2"/>
          </p:nvPr>
        </p:nvSpPr>
        <p:spPr>
          <a:xfrm>
            <a:off x="914400" y="1847849"/>
            <a:ext cx="10439400" cy="4645025"/>
          </a:xfrm>
        </p:spPr>
        <p:txBody>
          <a:bodyPr>
            <a:normAutofit fontScale="25000" lnSpcReduction="20000"/>
          </a:bodyPr>
          <a:lstStyle/>
          <a:p>
            <a:r>
              <a:rPr lang="en-US" sz="8800" dirty="0">
                <a:hlinkClick r:id="rId2"/>
              </a:rPr>
              <a:t>ECTO</a:t>
            </a:r>
            <a:r>
              <a:rPr lang="en-US" sz="8800" dirty="0"/>
              <a:t> unifies exposure attributes. Existing ontologies contain terms describing common exposure stimuli, exposure routes, and potential exposure media, however unifying terms to describe the exposure process were not yet represented. Utilizing the schema of the Exposure Ontology (ExO), ECTO </a:t>
            </a:r>
            <a:br>
              <a:rPr lang="en-US" sz="8800" dirty="0"/>
            </a:br>
            <a:r>
              <a:rPr lang="en-US" sz="8800" dirty="0"/>
              <a:t>classes can coordinate the stimulus, </a:t>
            </a:r>
            <a:br>
              <a:rPr lang="en-US" sz="8800" dirty="0"/>
            </a:br>
            <a:r>
              <a:rPr lang="en-US" sz="8800" dirty="0"/>
              <a:t>route, and exposure components into </a:t>
            </a:r>
            <a:br>
              <a:rPr lang="en-US" sz="8800" dirty="0"/>
            </a:br>
            <a:r>
              <a:rPr lang="en-US" sz="8800" dirty="0"/>
              <a:t>a single process term for consistent </a:t>
            </a:r>
            <a:br>
              <a:rPr lang="en-US" sz="8800" dirty="0"/>
            </a:br>
            <a:r>
              <a:rPr lang="en-US" sz="8800" dirty="0"/>
              <a:t>exposure classes. Logical axioms can </a:t>
            </a:r>
            <a:br>
              <a:rPr lang="en-US" sz="8800" dirty="0"/>
            </a:br>
            <a:r>
              <a:rPr lang="en-US" sz="8800" dirty="0"/>
              <a:t>be used to define the relationships </a:t>
            </a:r>
            <a:br>
              <a:rPr lang="en-US" sz="8800" dirty="0"/>
            </a:br>
            <a:r>
              <a:rPr lang="en-US" sz="8800" dirty="0"/>
              <a:t>between exposure receptors, ECTO </a:t>
            </a:r>
            <a:br>
              <a:rPr lang="en-US" sz="8800" dirty="0"/>
            </a:br>
            <a:r>
              <a:rPr lang="en-US" sz="8800" dirty="0"/>
              <a:t>classes, and documented exposure </a:t>
            </a:r>
            <a:br>
              <a:rPr lang="en-US" sz="8800" dirty="0"/>
            </a:br>
            <a:r>
              <a:rPr lang="en-US" sz="8800" dirty="0"/>
              <a:t>outcomes from the literature. </a:t>
            </a:r>
            <a:br>
              <a:rPr lang="en-US" sz="8800" dirty="0"/>
            </a:br>
            <a:r>
              <a:rPr lang="en-US" sz="8800" dirty="0"/>
              <a:t>Instance level schemas can also be </a:t>
            </a:r>
            <a:br>
              <a:rPr lang="en-US" sz="8800" dirty="0"/>
            </a:br>
            <a:r>
              <a:rPr lang="en-US" sz="8800" dirty="0"/>
              <a:t>developed using individual data </a:t>
            </a:r>
            <a:br>
              <a:rPr lang="en-US" sz="8800" dirty="0"/>
            </a:br>
            <a:r>
              <a:rPr lang="en-US" sz="8800" dirty="0"/>
              <a:t>points as the exposure receptor or </a:t>
            </a:r>
            <a:br>
              <a:rPr lang="en-US" sz="8800" dirty="0"/>
            </a:br>
            <a:r>
              <a:rPr lang="en-US" sz="8800" dirty="0"/>
              <a:t>exposure outcomes. </a:t>
            </a:r>
            <a:br>
              <a:rPr lang="en-US" sz="8800" dirty="0"/>
            </a:br>
            <a:br>
              <a:rPr lang="en-US" sz="2200" dirty="0"/>
            </a:br>
            <a:br>
              <a:rPr lang="en-US" sz="2200" dirty="0"/>
            </a:br>
            <a:br>
              <a:rPr lang="en-US" sz="2200" dirty="0"/>
            </a:br>
            <a:r>
              <a:rPr lang="en-US" sz="6000" dirty="0"/>
              <a:t>Abbreviations: ENVO, The Environment Ontology; ChEBI, Chemical Entities of Biological Interest; NCBI Taxon, National Center for Biotechnology Information Taxonomy; FoodOn, Food Ontology; NCIt, National Cancer Institute Thesaurus; MAxO, Medical Actions Ontology; HPO, Human Phenotype Ontology; Mondo, Mondo Disease Ontology; GO, Gene Ontology</a:t>
            </a:r>
          </a:p>
        </p:txBody>
      </p:sp>
      <p:sp>
        <p:nvSpPr>
          <p:cNvPr id="3" name="Title 2">
            <a:extLst>
              <a:ext uri="{FF2B5EF4-FFF2-40B4-BE49-F238E27FC236}">
                <a16:creationId xmlns:a16="http://schemas.microsoft.com/office/drawing/2014/main" id="{956D9AE8-95C2-F3DF-2A13-AA5A0F179F2B}"/>
              </a:ext>
            </a:extLst>
          </p:cNvPr>
          <p:cNvSpPr>
            <a:spLocks noGrp="1"/>
          </p:cNvSpPr>
          <p:nvPr>
            <p:ph type="title"/>
          </p:nvPr>
        </p:nvSpPr>
        <p:spPr/>
        <p:txBody>
          <a:bodyPr>
            <a:normAutofit fontScale="90000"/>
          </a:bodyPr>
          <a:lstStyle/>
          <a:p>
            <a:r>
              <a:rPr lang="en-US" dirty="0"/>
              <a:t>I don’t know how much we want to subscribe to a single framework that unifies exposure attributes</a:t>
            </a:r>
          </a:p>
        </p:txBody>
      </p:sp>
      <p:pic>
        <p:nvPicPr>
          <p:cNvPr id="7" name="Content Placeholder 6">
            <a:extLst>
              <a:ext uri="{FF2B5EF4-FFF2-40B4-BE49-F238E27FC236}">
                <a16:creationId xmlns:a16="http://schemas.microsoft.com/office/drawing/2014/main" id="{F0ED1BBC-27D8-8323-3BC1-24F69F2A2A85}"/>
              </a:ext>
            </a:extLst>
          </p:cNvPr>
          <p:cNvPicPr>
            <a:picLocks noGrp="1" noChangeAspect="1"/>
          </p:cNvPicPr>
          <p:nvPr>
            <p:ph sz="half" idx="1"/>
          </p:nvPr>
        </p:nvPicPr>
        <p:blipFill>
          <a:blip r:embed="rId3"/>
          <a:stretch>
            <a:fillRect/>
          </a:stretch>
        </p:blipFill>
        <p:spPr>
          <a:xfrm>
            <a:off x="5641432" y="2764466"/>
            <a:ext cx="5487313" cy="2603196"/>
          </a:xfrm>
          <a:prstGeom prst="rect">
            <a:avLst/>
          </a:prstGeom>
          <a:ln w="15875">
            <a:solidFill>
              <a:schemeClr val="accent1">
                <a:shade val="15000"/>
              </a:schemeClr>
            </a:solidFill>
          </a:ln>
          <a:effectLst/>
        </p:spPr>
      </p:pic>
      <p:sp>
        <p:nvSpPr>
          <p:cNvPr id="2" name="Slide Number Placeholder 1">
            <a:extLst>
              <a:ext uri="{FF2B5EF4-FFF2-40B4-BE49-F238E27FC236}">
                <a16:creationId xmlns:a16="http://schemas.microsoft.com/office/drawing/2014/main" id="{546E3B04-1A05-2FE3-9019-8716FB52FCE6}"/>
              </a:ext>
            </a:extLst>
          </p:cNvPr>
          <p:cNvSpPr>
            <a:spLocks noGrp="1"/>
          </p:cNvSpPr>
          <p:nvPr>
            <p:ph type="sldNum" sz="quarter" idx="12"/>
          </p:nvPr>
        </p:nvSpPr>
        <p:spPr/>
        <p:txBody>
          <a:bodyPr/>
          <a:lstStyle/>
          <a:p>
            <a:fld id="{72DD4F55-0E22-8845-9732-CAADCAF007A6}" type="slidenum">
              <a:rPr lang="en-US" smtClean="0"/>
              <a:t>37</a:t>
            </a:fld>
            <a:endParaRPr lang="en-US" dirty="0"/>
          </a:p>
        </p:txBody>
      </p:sp>
    </p:spTree>
    <p:extLst>
      <p:ext uri="{BB962C8B-B14F-4D97-AF65-F5344CB8AC3E}">
        <p14:creationId xmlns:p14="http://schemas.microsoft.com/office/powerpoint/2010/main" val="5607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0544-5366-B1C8-08CF-885CF340276B}"/>
              </a:ext>
            </a:extLst>
          </p:cNvPr>
          <p:cNvSpPr>
            <a:spLocks noGrp="1"/>
          </p:cNvSpPr>
          <p:nvPr>
            <p:ph type="title"/>
          </p:nvPr>
        </p:nvSpPr>
        <p:spPr/>
        <p:txBody>
          <a:bodyPr>
            <a:normAutofit/>
          </a:bodyPr>
          <a:lstStyle/>
          <a:p>
            <a:r>
              <a:rPr lang="en-US" sz="4000" b="1" dirty="0"/>
              <a:t>Meet the IDSR (2)</a:t>
            </a:r>
          </a:p>
        </p:txBody>
      </p:sp>
      <p:sp>
        <p:nvSpPr>
          <p:cNvPr id="3" name="Content Placeholder 2">
            <a:extLst>
              <a:ext uri="{FF2B5EF4-FFF2-40B4-BE49-F238E27FC236}">
                <a16:creationId xmlns:a16="http://schemas.microsoft.com/office/drawing/2014/main" id="{6D15AD33-5155-4DC3-50D8-997252F50A73}"/>
              </a:ext>
            </a:extLst>
          </p:cNvPr>
          <p:cNvSpPr>
            <a:spLocks noGrp="1"/>
          </p:cNvSpPr>
          <p:nvPr>
            <p:ph sz="half" idx="1"/>
          </p:nvPr>
        </p:nvSpPr>
        <p:spPr>
          <a:xfrm>
            <a:off x="838199" y="1825625"/>
            <a:ext cx="6028427" cy="4092546"/>
          </a:xfrm>
        </p:spPr>
        <p:txBody>
          <a:bodyPr>
            <a:normAutofit/>
          </a:bodyPr>
          <a:lstStyle/>
          <a:p>
            <a:r>
              <a:rPr lang="en-US" sz="2400" dirty="0"/>
              <a:t>Cases start as rumors or are suspected, depending on the </a:t>
            </a:r>
            <a:r>
              <a:rPr lang="en-US" sz="2400" b="1" i="1" dirty="0"/>
              <a:t>sketchiness of symptoms/signs</a:t>
            </a:r>
            <a:r>
              <a:rPr lang="en-US" sz="2400" dirty="0"/>
              <a:t> that are observed</a:t>
            </a:r>
          </a:p>
          <a:p>
            <a:r>
              <a:rPr lang="en-US" sz="2400" dirty="0"/>
              <a:t>Suspected cases become probable as a result of </a:t>
            </a:r>
            <a:r>
              <a:rPr lang="en-US" sz="2400" b="1" i="1" dirty="0"/>
              <a:t>physical examination</a:t>
            </a:r>
            <a:r>
              <a:rPr lang="en-US" sz="2400" dirty="0"/>
              <a:t> or when </a:t>
            </a:r>
            <a:r>
              <a:rPr lang="en-US" sz="2400" b="1" i="1" dirty="0"/>
              <a:t>a more complete set of symptoms/signs</a:t>
            </a:r>
            <a:r>
              <a:rPr lang="en-US" sz="2400" dirty="0"/>
              <a:t> are observed based on the clinical case definition</a:t>
            </a:r>
          </a:p>
          <a:p>
            <a:r>
              <a:rPr lang="en-US" sz="2400" dirty="0"/>
              <a:t>Suspected or probable cases become confirmed by way of </a:t>
            </a:r>
            <a:r>
              <a:rPr lang="en-US" sz="2400" b="1" i="1" dirty="0"/>
              <a:t>specimens</a:t>
            </a:r>
            <a:r>
              <a:rPr lang="en-US" sz="2400" dirty="0"/>
              <a:t> and </a:t>
            </a:r>
            <a:r>
              <a:rPr lang="en-US" sz="2400" b="1" i="1" dirty="0"/>
              <a:t>lab results</a:t>
            </a:r>
          </a:p>
        </p:txBody>
      </p:sp>
      <p:sp>
        <p:nvSpPr>
          <p:cNvPr id="5" name="Content Placeholder 4">
            <a:extLst>
              <a:ext uri="{FF2B5EF4-FFF2-40B4-BE49-F238E27FC236}">
                <a16:creationId xmlns:a16="http://schemas.microsoft.com/office/drawing/2014/main" id="{A9358BBB-3F24-6132-C287-09CF86DB98A7}"/>
              </a:ext>
            </a:extLst>
          </p:cNvPr>
          <p:cNvSpPr>
            <a:spLocks noGrp="1"/>
          </p:cNvSpPr>
          <p:nvPr>
            <p:ph sz="half" idx="2"/>
          </p:nvPr>
        </p:nvSpPr>
        <p:spPr>
          <a:xfrm>
            <a:off x="7090914" y="603850"/>
            <a:ext cx="4418162" cy="531432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a:normAutofit/>
          </a:bodyPr>
          <a:lstStyle/>
          <a:p>
            <a:pPr marL="0" indent="0">
              <a:buNone/>
            </a:pPr>
            <a:r>
              <a:rPr lang="en-US" sz="2000" i="1" dirty="0">
                <a:effectLst/>
              </a:rPr>
              <a:t>(a) </a:t>
            </a:r>
            <a:r>
              <a:rPr lang="en-US" sz="2000" b="1" i="1" dirty="0">
                <a:solidFill>
                  <a:srgbClr val="B25407"/>
                </a:solidFill>
                <a:effectLst/>
              </a:rPr>
              <a:t>Suspected case</a:t>
            </a:r>
            <a:r>
              <a:rPr lang="en-US" sz="2000" i="1" dirty="0">
                <a:solidFill>
                  <a:srgbClr val="B25407"/>
                </a:solidFill>
                <a:effectLst/>
              </a:rPr>
              <a:t>: </a:t>
            </a:r>
            <a:r>
              <a:rPr lang="en-US" sz="2000" i="1" dirty="0">
                <a:effectLst/>
              </a:rPr>
              <a:t>indicative clinical picture, that is, patient will have fewer or atypical clinical features without being a confirmed or a probable case. </a:t>
            </a:r>
          </a:p>
          <a:p>
            <a:pPr marL="0" indent="0">
              <a:buNone/>
            </a:pPr>
            <a:r>
              <a:rPr lang="en-US" sz="2000" i="1" dirty="0">
                <a:effectLst/>
              </a:rPr>
              <a:t>(b) </a:t>
            </a:r>
            <a:r>
              <a:rPr lang="en-US" sz="2000" b="1" i="1" dirty="0">
                <a:solidFill>
                  <a:srgbClr val="B25407"/>
                </a:solidFill>
                <a:effectLst/>
              </a:rPr>
              <a:t>Probable case</a:t>
            </a:r>
            <a:r>
              <a:rPr lang="en-US" sz="2000" i="1" dirty="0">
                <a:solidFill>
                  <a:srgbClr val="B25407"/>
                </a:solidFill>
                <a:effectLst/>
              </a:rPr>
              <a:t>: </a:t>
            </a:r>
            <a:r>
              <a:rPr lang="en-US" sz="2000" i="1" dirty="0">
                <a:effectLst/>
              </a:rPr>
              <a:t>clear clinical picture (meets the clinical case definition) that is, patient will have typical clinical features of the illness or is linked epidemiologically to a confirmed case, but a laboratory sample cannot be taken because the case is lost or dead or a sample has been taken but was not available for laboratory testing or was not viable for sufficient laboratory testing. </a:t>
            </a:r>
          </a:p>
          <a:p>
            <a:pPr marL="0" indent="0">
              <a:buNone/>
            </a:pPr>
            <a:r>
              <a:rPr lang="en-US" sz="2000" i="1" dirty="0">
                <a:effectLst/>
              </a:rPr>
              <a:t>(c) </a:t>
            </a:r>
            <a:r>
              <a:rPr lang="en-US" sz="2000" b="1" i="1" dirty="0">
                <a:solidFill>
                  <a:srgbClr val="B25407"/>
                </a:solidFill>
                <a:effectLst/>
              </a:rPr>
              <a:t>Confirmed case</a:t>
            </a:r>
            <a:r>
              <a:rPr lang="en-US" sz="2000" i="1" dirty="0">
                <a:solidFill>
                  <a:srgbClr val="B25407"/>
                </a:solidFill>
                <a:effectLst/>
              </a:rPr>
              <a:t>: </a:t>
            </a:r>
            <a:r>
              <a:rPr lang="en-US" sz="2000" i="1" dirty="0">
                <a:effectLst/>
              </a:rPr>
              <a:t>a suspected or confirmed case verified by laboratory analysis. </a:t>
            </a:r>
          </a:p>
          <a:p>
            <a:pPr marL="0" indent="0">
              <a:buNone/>
            </a:pPr>
            <a:endParaRPr lang="en-US" dirty="0"/>
          </a:p>
        </p:txBody>
      </p:sp>
      <p:sp>
        <p:nvSpPr>
          <p:cNvPr id="6" name="Slide Number Placeholder 5">
            <a:extLst>
              <a:ext uri="{FF2B5EF4-FFF2-40B4-BE49-F238E27FC236}">
                <a16:creationId xmlns:a16="http://schemas.microsoft.com/office/drawing/2014/main" id="{1F901C5C-1321-2E55-1B58-27B5C1C64907}"/>
              </a:ext>
            </a:extLst>
          </p:cNvPr>
          <p:cNvSpPr>
            <a:spLocks noGrp="1"/>
          </p:cNvSpPr>
          <p:nvPr>
            <p:ph type="sldNum" sz="quarter" idx="12"/>
          </p:nvPr>
        </p:nvSpPr>
        <p:spPr/>
        <p:txBody>
          <a:bodyPr/>
          <a:lstStyle/>
          <a:p>
            <a:fld id="{72DD4F55-0E22-8845-9732-CAADCAF007A6}" type="slidenum">
              <a:rPr lang="en-US" smtClean="0"/>
              <a:t>3</a:t>
            </a:fld>
            <a:endParaRPr lang="en-US" dirty="0"/>
          </a:p>
        </p:txBody>
      </p:sp>
    </p:spTree>
    <p:extLst>
      <p:ext uri="{BB962C8B-B14F-4D97-AF65-F5344CB8AC3E}">
        <p14:creationId xmlns:p14="http://schemas.microsoft.com/office/powerpoint/2010/main" val="393209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7490-0A63-7F44-AEE9-AC84BE55D35F}"/>
              </a:ext>
            </a:extLst>
          </p:cNvPr>
          <p:cNvSpPr>
            <a:spLocks noGrp="1"/>
          </p:cNvSpPr>
          <p:nvPr>
            <p:ph type="title"/>
          </p:nvPr>
        </p:nvSpPr>
        <p:spPr>
          <a:xfrm>
            <a:off x="838200" y="365125"/>
            <a:ext cx="5334000" cy="1325563"/>
          </a:xfrm>
        </p:spPr>
        <p:txBody>
          <a:bodyPr>
            <a:normAutofit/>
          </a:bodyPr>
          <a:lstStyle/>
          <a:p>
            <a:r>
              <a:rPr lang="en-US" sz="4000" b="1" dirty="0"/>
              <a:t>Meet the IDSR (3)</a:t>
            </a:r>
          </a:p>
        </p:txBody>
      </p:sp>
      <p:sp>
        <p:nvSpPr>
          <p:cNvPr id="3" name="Content Placeholder 2">
            <a:extLst>
              <a:ext uri="{FF2B5EF4-FFF2-40B4-BE49-F238E27FC236}">
                <a16:creationId xmlns:a16="http://schemas.microsoft.com/office/drawing/2014/main" id="{5C1A5454-CEA0-4CF4-FDD7-76A19D7D1F0F}"/>
              </a:ext>
            </a:extLst>
          </p:cNvPr>
          <p:cNvSpPr>
            <a:spLocks noGrp="1"/>
          </p:cNvSpPr>
          <p:nvPr>
            <p:ph sz="half" idx="1"/>
          </p:nvPr>
        </p:nvSpPr>
        <p:spPr>
          <a:xfrm>
            <a:off x="838200" y="1825625"/>
            <a:ext cx="5405886" cy="4351338"/>
          </a:xfrm>
        </p:spPr>
        <p:txBody>
          <a:bodyPr>
            <a:normAutofit/>
          </a:bodyPr>
          <a:lstStyle/>
          <a:p>
            <a:r>
              <a:rPr lang="en-US" sz="2400" dirty="0"/>
              <a:t>Progress through these states is recorded using the IDSR </a:t>
            </a:r>
            <a:r>
              <a:rPr lang="en-US" sz="2400" b="1" i="1" dirty="0"/>
              <a:t>Immediate case-based reporting form</a:t>
            </a:r>
          </a:p>
          <a:p>
            <a:r>
              <a:rPr lang="en-US" sz="2400" dirty="0"/>
              <a:t>However, it is not unusual that from one country to the next in the Africa region that this form has been augmented/modified to fulfill other Ministries of Health requirements</a:t>
            </a:r>
          </a:p>
        </p:txBody>
      </p:sp>
      <p:pic>
        <p:nvPicPr>
          <p:cNvPr id="5" name="Content Placeholder 4">
            <a:extLst>
              <a:ext uri="{FF2B5EF4-FFF2-40B4-BE49-F238E27FC236}">
                <a16:creationId xmlns:a16="http://schemas.microsoft.com/office/drawing/2014/main" id="{497F9A7A-E268-5040-9210-444FE2740394}"/>
              </a:ext>
            </a:extLst>
          </p:cNvPr>
          <p:cNvPicPr>
            <a:picLocks noGrp="1" noChangeAspect="1"/>
          </p:cNvPicPr>
          <p:nvPr>
            <p:ph sz="half" idx="2"/>
          </p:nvPr>
        </p:nvPicPr>
        <p:blipFill rotWithShape="1">
          <a:blip r:embed="rId2"/>
          <a:srcRect l="15726" t="5971" r="14011" b="12127"/>
          <a:stretch/>
        </p:blipFill>
        <p:spPr>
          <a:xfrm>
            <a:off x="6244086" y="362140"/>
            <a:ext cx="5334000" cy="616380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80C83D-9335-8142-3EA4-3D4B3F975082}"/>
                  </a:ext>
                </a:extLst>
              </p14:cNvPr>
              <p14:cNvContentPartPr/>
              <p14:nvPr/>
            </p14:nvContentPartPr>
            <p14:xfrm>
              <a:off x="8043358" y="276100"/>
              <a:ext cx="756720" cy="56880"/>
            </p14:xfrm>
          </p:contentPart>
        </mc:Choice>
        <mc:Fallback xmlns="">
          <p:pic>
            <p:nvPicPr>
              <p:cNvPr id="6" name="Ink 5">
                <a:extLst>
                  <a:ext uri="{FF2B5EF4-FFF2-40B4-BE49-F238E27FC236}">
                    <a16:creationId xmlns:a16="http://schemas.microsoft.com/office/drawing/2014/main" id="{8180C83D-9335-8142-3EA4-3D4B3F975082}"/>
                  </a:ext>
                </a:extLst>
              </p:cNvPr>
              <p:cNvPicPr/>
              <p:nvPr/>
            </p:nvPicPr>
            <p:blipFill>
              <a:blip r:embed="rId4"/>
              <a:stretch>
                <a:fillRect/>
              </a:stretch>
            </p:blipFill>
            <p:spPr>
              <a:xfrm>
                <a:off x="8025358" y="258460"/>
                <a:ext cx="792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D49FA98-CF82-E4CA-4E6C-BDC19BABFD0C}"/>
                  </a:ext>
                </a:extLst>
              </p14:cNvPr>
              <p14:cNvContentPartPr/>
              <p14:nvPr/>
            </p14:nvContentPartPr>
            <p14:xfrm>
              <a:off x="8586598" y="362140"/>
              <a:ext cx="360" cy="360"/>
            </p14:xfrm>
          </p:contentPart>
        </mc:Choice>
        <mc:Fallback xmlns="">
          <p:pic>
            <p:nvPicPr>
              <p:cNvPr id="7" name="Ink 6">
                <a:extLst>
                  <a:ext uri="{FF2B5EF4-FFF2-40B4-BE49-F238E27FC236}">
                    <a16:creationId xmlns:a16="http://schemas.microsoft.com/office/drawing/2014/main" id="{BD49FA98-CF82-E4CA-4E6C-BDC19BABFD0C}"/>
                  </a:ext>
                </a:extLst>
              </p:cNvPr>
              <p:cNvPicPr/>
              <p:nvPr/>
            </p:nvPicPr>
            <p:blipFill>
              <a:blip r:embed="rId6"/>
              <a:stretch>
                <a:fillRect/>
              </a:stretch>
            </p:blipFill>
            <p:spPr>
              <a:xfrm>
                <a:off x="8568598" y="3445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BC6C51-94AE-B564-C4B1-7B59EC8E138D}"/>
                  </a:ext>
                </a:extLst>
              </p14:cNvPr>
              <p14:cNvContentPartPr/>
              <p14:nvPr/>
            </p14:nvContentPartPr>
            <p14:xfrm>
              <a:off x="8327398" y="334420"/>
              <a:ext cx="360" cy="360"/>
            </p14:xfrm>
          </p:contentPart>
        </mc:Choice>
        <mc:Fallback xmlns="">
          <p:pic>
            <p:nvPicPr>
              <p:cNvPr id="8" name="Ink 7">
                <a:extLst>
                  <a:ext uri="{FF2B5EF4-FFF2-40B4-BE49-F238E27FC236}">
                    <a16:creationId xmlns:a16="http://schemas.microsoft.com/office/drawing/2014/main" id="{D3BC6C51-94AE-B564-C4B1-7B59EC8E138D}"/>
                  </a:ext>
                </a:extLst>
              </p:cNvPr>
              <p:cNvPicPr/>
              <p:nvPr/>
            </p:nvPicPr>
            <p:blipFill>
              <a:blip r:embed="rId6"/>
              <a:stretch>
                <a:fillRect/>
              </a:stretch>
            </p:blipFill>
            <p:spPr>
              <a:xfrm>
                <a:off x="8309398" y="316780"/>
                <a:ext cx="36000" cy="36000"/>
              </a:xfrm>
              <a:prstGeom prst="rect">
                <a:avLst/>
              </a:prstGeom>
            </p:spPr>
          </p:pic>
        </mc:Fallback>
      </mc:AlternateContent>
      <p:grpSp>
        <p:nvGrpSpPr>
          <p:cNvPr id="11" name="Group 10">
            <a:extLst>
              <a:ext uri="{FF2B5EF4-FFF2-40B4-BE49-F238E27FC236}">
                <a16:creationId xmlns:a16="http://schemas.microsoft.com/office/drawing/2014/main" id="{1FC9641E-41AC-42C8-2256-B6007F4E6C4B}"/>
              </a:ext>
            </a:extLst>
          </p:cNvPr>
          <p:cNvGrpSpPr/>
          <p:nvPr/>
        </p:nvGrpSpPr>
        <p:grpSpPr>
          <a:xfrm>
            <a:off x="7871998" y="233980"/>
            <a:ext cx="521640" cy="92160"/>
            <a:chOff x="7871998" y="233980"/>
            <a:chExt cx="521640" cy="9216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44D1182-A916-7DE7-302E-51613C506D16}"/>
                    </a:ext>
                  </a:extLst>
                </p14:cNvPr>
                <p14:cNvContentPartPr/>
                <p14:nvPr/>
              </p14:nvContentPartPr>
              <p14:xfrm>
                <a:off x="8316238" y="287260"/>
                <a:ext cx="48240" cy="29880"/>
              </p14:xfrm>
            </p:contentPart>
          </mc:Choice>
          <mc:Fallback xmlns="">
            <p:pic>
              <p:nvPicPr>
                <p:cNvPr id="9" name="Ink 8">
                  <a:extLst>
                    <a:ext uri="{FF2B5EF4-FFF2-40B4-BE49-F238E27FC236}">
                      <a16:creationId xmlns:a16="http://schemas.microsoft.com/office/drawing/2014/main" id="{544D1182-A916-7DE7-302E-51613C506D16}"/>
                    </a:ext>
                  </a:extLst>
                </p:cNvPr>
                <p:cNvPicPr/>
                <p:nvPr/>
              </p:nvPicPr>
              <p:blipFill>
                <a:blip r:embed="rId9"/>
                <a:stretch>
                  <a:fillRect/>
                </a:stretch>
              </p:blipFill>
              <p:spPr>
                <a:xfrm>
                  <a:off x="8280598" y="251620"/>
                  <a:ext cx="1198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4E2EA7C-D6A8-3DED-81AC-516DCDECBB2C}"/>
                    </a:ext>
                  </a:extLst>
                </p14:cNvPr>
                <p14:cNvContentPartPr/>
                <p14:nvPr/>
              </p14:nvContentPartPr>
              <p14:xfrm>
                <a:off x="7871998" y="233980"/>
                <a:ext cx="521640" cy="92160"/>
              </p14:xfrm>
            </p:contentPart>
          </mc:Choice>
          <mc:Fallback xmlns="">
            <p:pic>
              <p:nvPicPr>
                <p:cNvPr id="10" name="Ink 9">
                  <a:extLst>
                    <a:ext uri="{FF2B5EF4-FFF2-40B4-BE49-F238E27FC236}">
                      <a16:creationId xmlns:a16="http://schemas.microsoft.com/office/drawing/2014/main" id="{24E2EA7C-D6A8-3DED-81AC-516DCDECBB2C}"/>
                    </a:ext>
                  </a:extLst>
                </p:cNvPr>
                <p:cNvPicPr/>
                <p:nvPr/>
              </p:nvPicPr>
              <p:blipFill>
                <a:blip r:embed="rId11"/>
                <a:stretch>
                  <a:fillRect/>
                </a:stretch>
              </p:blipFill>
              <p:spPr>
                <a:xfrm>
                  <a:off x="7836358" y="197980"/>
                  <a:ext cx="593280" cy="163800"/>
                </a:xfrm>
                <a:prstGeom prst="rect">
                  <a:avLst/>
                </a:prstGeom>
              </p:spPr>
            </p:pic>
          </mc:Fallback>
        </mc:AlternateContent>
      </p:grpSp>
      <p:sp>
        <p:nvSpPr>
          <p:cNvPr id="12" name="Slide Number Placeholder 11">
            <a:extLst>
              <a:ext uri="{FF2B5EF4-FFF2-40B4-BE49-F238E27FC236}">
                <a16:creationId xmlns:a16="http://schemas.microsoft.com/office/drawing/2014/main" id="{B1D64A83-8FC0-5165-137E-A55FF38DBFE7}"/>
              </a:ext>
            </a:extLst>
          </p:cNvPr>
          <p:cNvSpPr>
            <a:spLocks noGrp="1"/>
          </p:cNvSpPr>
          <p:nvPr>
            <p:ph type="sldNum" sz="quarter" idx="12"/>
          </p:nvPr>
        </p:nvSpPr>
        <p:spPr/>
        <p:txBody>
          <a:bodyPr/>
          <a:lstStyle/>
          <a:p>
            <a:fld id="{72DD4F55-0E22-8845-9732-CAADCAF007A6}" type="slidenum">
              <a:rPr lang="en-US" smtClean="0"/>
              <a:t>4</a:t>
            </a:fld>
            <a:endParaRPr lang="en-US" dirty="0"/>
          </a:p>
        </p:txBody>
      </p:sp>
    </p:spTree>
    <p:extLst>
      <p:ext uri="{BB962C8B-B14F-4D97-AF65-F5344CB8AC3E}">
        <p14:creationId xmlns:p14="http://schemas.microsoft.com/office/powerpoint/2010/main" val="88056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2076-AA91-A860-2ED1-D78F6959EAE4}"/>
              </a:ext>
            </a:extLst>
          </p:cNvPr>
          <p:cNvSpPr>
            <a:spLocks noGrp="1"/>
          </p:cNvSpPr>
          <p:nvPr>
            <p:ph type="title"/>
          </p:nvPr>
        </p:nvSpPr>
        <p:spPr/>
        <p:txBody>
          <a:bodyPr>
            <a:normAutofit/>
          </a:bodyPr>
          <a:lstStyle/>
          <a:p>
            <a:r>
              <a:rPr lang="en-US" sz="4000" b="1" dirty="0"/>
              <a:t>Meet our OHDSI IDSR Network Study</a:t>
            </a:r>
          </a:p>
        </p:txBody>
      </p:sp>
      <p:sp>
        <p:nvSpPr>
          <p:cNvPr id="6" name="Content Placeholder 5">
            <a:extLst>
              <a:ext uri="{FF2B5EF4-FFF2-40B4-BE49-F238E27FC236}">
                <a16:creationId xmlns:a16="http://schemas.microsoft.com/office/drawing/2014/main" id="{E97D9EC6-DADE-0988-4FBA-2F986EA223B0}"/>
              </a:ext>
            </a:extLst>
          </p:cNvPr>
          <p:cNvSpPr>
            <a:spLocks noGrp="1"/>
          </p:cNvSpPr>
          <p:nvPr>
            <p:ph idx="1"/>
          </p:nvPr>
        </p:nvSpPr>
        <p:spPr>
          <a:xfrm>
            <a:off x="838200" y="1638929"/>
            <a:ext cx="10515600" cy="4802187"/>
          </a:xfrm>
        </p:spPr>
        <p:txBody>
          <a:bodyPr>
            <a:noAutofit/>
          </a:bodyPr>
          <a:lstStyle/>
          <a:p>
            <a:pPr>
              <a:lnSpc>
                <a:spcPct val="80000"/>
              </a:lnSpc>
            </a:pPr>
            <a:r>
              <a:rPr lang="en-US" sz="2300" dirty="0"/>
              <a:t>In an OHDSI network study, </a:t>
            </a:r>
            <a:r>
              <a:rPr lang="en-US" sz="2300" b="1" i="1" dirty="0"/>
              <a:t>several instances</a:t>
            </a:r>
            <a:r>
              <a:rPr lang="en-US" sz="2300" dirty="0"/>
              <a:t> of OHDSI are stood up – one at each country participating in the study and one at </a:t>
            </a:r>
            <a:r>
              <a:rPr lang="en-US" sz="2300" dirty="0">
                <a:hlinkClick r:id="rId2"/>
              </a:rPr>
              <a:t>APHRC</a:t>
            </a:r>
            <a:r>
              <a:rPr lang="en-US" sz="2300" dirty="0"/>
              <a:t> – the coordinating center</a:t>
            </a:r>
          </a:p>
          <a:p>
            <a:pPr>
              <a:lnSpc>
                <a:spcPct val="80000"/>
              </a:lnSpc>
            </a:pPr>
            <a:r>
              <a:rPr lang="en-US" sz="2300" dirty="0"/>
              <a:t>The countries </a:t>
            </a:r>
            <a:r>
              <a:rPr lang="en-US" sz="2300" b="1" i="1" dirty="0"/>
              <a:t>ETL</a:t>
            </a:r>
            <a:r>
              <a:rPr lang="en-US" sz="2300" dirty="0"/>
              <a:t> their IDSR case-level data into an analysis-ready format called the </a:t>
            </a:r>
            <a:r>
              <a:rPr lang="en-US" sz="2300" b="1" i="1" dirty="0"/>
              <a:t>OMOP Common Data Model </a:t>
            </a:r>
            <a:r>
              <a:rPr lang="en-US" sz="2300" dirty="0"/>
              <a:t>(CDM) using SQL and/or other tools like Pentaho that the coordinating center provides </a:t>
            </a:r>
          </a:p>
          <a:p>
            <a:pPr>
              <a:lnSpc>
                <a:spcPct val="80000"/>
              </a:lnSpc>
            </a:pPr>
            <a:r>
              <a:rPr lang="en-US" sz="2300" dirty="0"/>
              <a:t>The source and OMOP CDM reformatted IDSR data is </a:t>
            </a:r>
            <a:r>
              <a:rPr lang="en-US" sz="2300" b="1" dirty="0"/>
              <a:t>NOT</a:t>
            </a:r>
            <a:r>
              <a:rPr lang="en-US" sz="2300" dirty="0"/>
              <a:t> shared: instead, </a:t>
            </a:r>
            <a:r>
              <a:rPr lang="en-US" sz="2300" b="1" i="1" dirty="0"/>
              <a:t>data stay at home</a:t>
            </a:r>
            <a:r>
              <a:rPr lang="en-US" sz="2300" dirty="0"/>
              <a:t> in each participating country</a:t>
            </a:r>
          </a:p>
          <a:p>
            <a:pPr>
              <a:lnSpc>
                <a:spcPct val="80000"/>
              </a:lnSpc>
            </a:pPr>
            <a:r>
              <a:rPr lang="en-US" sz="2300" dirty="0"/>
              <a:t>COVID-19 </a:t>
            </a:r>
            <a:r>
              <a:rPr lang="en-US" sz="2300" b="1" i="1" dirty="0"/>
              <a:t>incidence rate and predictive analysis methods</a:t>
            </a:r>
            <a:r>
              <a:rPr lang="en-US" sz="2300" dirty="0"/>
              <a:t> are shared back and forth between the coordinating center and participating countries</a:t>
            </a:r>
          </a:p>
          <a:p>
            <a:pPr>
              <a:lnSpc>
                <a:spcPct val="80000"/>
              </a:lnSpc>
            </a:pPr>
            <a:r>
              <a:rPr lang="en-US" sz="2300" dirty="0"/>
              <a:t>Through the back-and-forth, methods are fashioned and </a:t>
            </a:r>
            <a:r>
              <a:rPr lang="en-US" sz="2300" b="1" i="1" dirty="0"/>
              <a:t>validated</a:t>
            </a:r>
            <a:r>
              <a:rPr lang="en-US" sz="2300" dirty="0"/>
              <a:t> that can </a:t>
            </a:r>
            <a:r>
              <a:rPr lang="en-US" sz="2300" b="1" i="1" dirty="0"/>
              <a:t>interoperate</a:t>
            </a:r>
            <a:r>
              <a:rPr lang="en-US" sz="2300" dirty="0"/>
              <a:t> across countries even as these countries have adapted the IDSR to meet their own </a:t>
            </a:r>
            <a:r>
              <a:rPr lang="en-US" sz="2300" b="1" i="1" dirty="0"/>
              <a:t>heterogeneous</a:t>
            </a:r>
            <a:r>
              <a:rPr lang="en-US" sz="2300" dirty="0"/>
              <a:t> requirements</a:t>
            </a:r>
          </a:p>
          <a:p>
            <a:pPr>
              <a:lnSpc>
                <a:spcPct val="80000"/>
              </a:lnSpc>
            </a:pPr>
            <a:r>
              <a:rPr lang="en-US" sz="2300" dirty="0"/>
              <a:t>Let’s take each of these points one at a time…</a:t>
            </a:r>
          </a:p>
        </p:txBody>
      </p:sp>
      <p:sp>
        <p:nvSpPr>
          <p:cNvPr id="5" name="Slide Number Placeholder 4">
            <a:extLst>
              <a:ext uri="{FF2B5EF4-FFF2-40B4-BE49-F238E27FC236}">
                <a16:creationId xmlns:a16="http://schemas.microsoft.com/office/drawing/2014/main" id="{6855A319-FE4C-6AA7-9224-838083E92974}"/>
              </a:ext>
            </a:extLst>
          </p:cNvPr>
          <p:cNvSpPr>
            <a:spLocks noGrp="1"/>
          </p:cNvSpPr>
          <p:nvPr>
            <p:ph type="sldNum" sz="quarter" idx="12"/>
          </p:nvPr>
        </p:nvSpPr>
        <p:spPr/>
        <p:txBody>
          <a:bodyPr/>
          <a:lstStyle/>
          <a:p>
            <a:fld id="{72DD4F55-0E22-8845-9732-CAADCAF007A6}" type="slidenum">
              <a:rPr lang="en-US" smtClean="0"/>
              <a:t>5</a:t>
            </a:fld>
            <a:endParaRPr lang="en-US" dirty="0"/>
          </a:p>
        </p:txBody>
      </p:sp>
    </p:spTree>
    <p:extLst>
      <p:ext uri="{BB962C8B-B14F-4D97-AF65-F5344CB8AC3E}">
        <p14:creationId xmlns:p14="http://schemas.microsoft.com/office/powerpoint/2010/main" val="426427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3F39EE-8F95-E203-AF88-A3A85058BFB7}"/>
              </a:ext>
            </a:extLst>
          </p:cNvPr>
          <p:cNvSpPr>
            <a:spLocks noGrp="1"/>
          </p:cNvSpPr>
          <p:nvPr>
            <p:ph idx="1"/>
          </p:nvPr>
        </p:nvSpPr>
        <p:spPr>
          <a:xfrm>
            <a:off x="838200" y="1825625"/>
            <a:ext cx="10515600" cy="4667250"/>
          </a:xfrm>
        </p:spPr>
        <p:txBody>
          <a:bodyPr>
            <a:normAutofit lnSpcReduction="10000"/>
          </a:bodyPr>
          <a:lstStyle/>
          <a:p>
            <a:r>
              <a:rPr lang="en-US" sz="2400" dirty="0"/>
              <a:t>Through a point-and-click </a:t>
            </a:r>
            <a:br>
              <a:rPr lang="en-US" sz="2400" dirty="0"/>
            </a:br>
            <a:r>
              <a:rPr lang="en-US" sz="2400" dirty="0"/>
              <a:t>process, codelessly, the </a:t>
            </a:r>
            <a:br>
              <a:rPr lang="en-US" sz="2400" dirty="0"/>
            </a:br>
            <a:r>
              <a:rPr lang="en-US" sz="2400" dirty="0"/>
              <a:t>coordinating center stood</a:t>
            </a:r>
            <a:br>
              <a:rPr lang="en-US" sz="2400" dirty="0"/>
            </a:br>
            <a:r>
              <a:rPr lang="en-US" sz="2400" dirty="0"/>
              <a:t>up an OMOP CDM with </a:t>
            </a:r>
            <a:br>
              <a:rPr lang="en-US" sz="2400" dirty="0"/>
            </a:br>
            <a:r>
              <a:rPr lang="en-US" sz="2400" dirty="0"/>
              <a:t>synthetic IDSR data and an </a:t>
            </a:r>
            <a:br>
              <a:rPr lang="en-US" sz="2400" dirty="0"/>
            </a:br>
            <a:r>
              <a:rPr lang="en-US" sz="2400" dirty="0"/>
              <a:t>ATLAS data analysis </a:t>
            </a:r>
            <a:br>
              <a:rPr lang="en-US" sz="2400" dirty="0"/>
            </a:br>
            <a:r>
              <a:rPr lang="en-US" sz="2400" dirty="0"/>
              <a:t>workbench in the public </a:t>
            </a:r>
            <a:br>
              <a:rPr lang="en-US" sz="2400" dirty="0"/>
            </a:br>
            <a:r>
              <a:rPr lang="en-US" sz="2400" dirty="0"/>
              <a:t>cloud version of </a:t>
            </a:r>
            <a:br>
              <a:rPr lang="en-US" sz="2400" dirty="0"/>
            </a:br>
            <a:r>
              <a:rPr lang="en-US" sz="2400" dirty="0">
                <a:hlinkClick r:id="rId2"/>
              </a:rPr>
              <a:t>OHDSIonAWS</a:t>
            </a:r>
            <a:endParaRPr lang="en-US" sz="2400" dirty="0"/>
          </a:p>
          <a:p>
            <a:r>
              <a:rPr lang="en-US" sz="2400" dirty="0"/>
              <a:t>Here the coordinating center,</a:t>
            </a:r>
            <a:br>
              <a:rPr lang="en-US" sz="2400" dirty="0"/>
            </a:br>
            <a:r>
              <a:rPr lang="en-US" sz="2400" dirty="0"/>
              <a:t>again codelessly, built and </a:t>
            </a:r>
            <a:br>
              <a:rPr lang="en-US" sz="2400" dirty="0"/>
            </a:br>
            <a:r>
              <a:rPr lang="en-US" sz="2400" dirty="0"/>
              <a:t>hosts the specifications for several </a:t>
            </a:r>
            <a:r>
              <a:rPr lang="en-US" sz="2400" b="1" i="1" dirty="0"/>
              <a:t>incidence rate </a:t>
            </a:r>
            <a:r>
              <a:rPr lang="en-US" sz="2400" dirty="0"/>
              <a:t>and </a:t>
            </a:r>
            <a:r>
              <a:rPr lang="en-US" sz="2400" b="1" i="1" dirty="0"/>
              <a:t>predictive</a:t>
            </a:r>
            <a:r>
              <a:rPr lang="en-US" sz="2400" dirty="0"/>
              <a:t> analyses </a:t>
            </a:r>
          </a:p>
          <a:p>
            <a:r>
              <a:rPr lang="en-US" sz="2400" dirty="0"/>
              <a:t>They, in turn, reference and use several </a:t>
            </a:r>
            <a:r>
              <a:rPr lang="en-US" sz="2400" b="1" i="1" dirty="0"/>
              <a:t>cohort definitions</a:t>
            </a:r>
            <a:r>
              <a:rPr lang="en-US" sz="2400" dirty="0"/>
              <a:t> and </a:t>
            </a:r>
            <a:r>
              <a:rPr lang="en-US" sz="2400" b="1" i="1" dirty="0"/>
              <a:t>concept sets</a:t>
            </a:r>
            <a:r>
              <a:rPr lang="en-US" sz="2400" dirty="0"/>
              <a:t> that are the building blocks of all the analyses that OHDSI and ATLAS support</a:t>
            </a:r>
          </a:p>
        </p:txBody>
      </p:sp>
      <p:sp>
        <p:nvSpPr>
          <p:cNvPr id="4" name="Slide Number Placeholder 3">
            <a:extLst>
              <a:ext uri="{FF2B5EF4-FFF2-40B4-BE49-F238E27FC236}">
                <a16:creationId xmlns:a16="http://schemas.microsoft.com/office/drawing/2014/main" id="{96DCCED3-6AA7-4D66-14EE-E4B7848BC567}"/>
              </a:ext>
            </a:extLst>
          </p:cNvPr>
          <p:cNvSpPr>
            <a:spLocks noGrp="1"/>
          </p:cNvSpPr>
          <p:nvPr>
            <p:ph type="sldNum" sz="quarter" idx="12"/>
          </p:nvPr>
        </p:nvSpPr>
        <p:spPr/>
        <p:txBody>
          <a:bodyPr/>
          <a:lstStyle/>
          <a:p>
            <a:fld id="{72DD4F55-0E22-8845-9732-CAADCAF007A6}" type="slidenum">
              <a:rPr lang="en-US" smtClean="0"/>
              <a:t>6</a:t>
            </a:fld>
            <a:endParaRPr lang="en-US" dirty="0"/>
          </a:p>
        </p:txBody>
      </p:sp>
      <p:pic>
        <p:nvPicPr>
          <p:cNvPr id="5" name="Picture 4">
            <a:extLst>
              <a:ext uri="{FF2B5EF4-FFF2-40B4-BE49-F238E27FC236}">
                <a16:creationId xmlns:a16="http://schemas.microsoft.com/office/drawing/2014/main" id="{C3F89C5C-D1C9-AB17-1D99-B2C91BB47C92}"/>
              </a:ext>
            </a:extLst>
          </p:cNvPr>
          <p:cNvPicPr>
            <a:picLocks noChangeAspect="1"/>
          </p:cNvPicPr>
          <p:nvPr/>
        </p:nvPicPr>
        <p:blipFill>
          <a:blip r:embed="rId3"/>
          <a:stretch>
            <a:fillRect/>
          </a:stretch>
        </p:blipFill>
        <p:spPr>
          <a:xfrm>
            <a:off x="4761780" y="1525467"/>
            <a:ext cx="6540261" cy="3670745"/>
          </a:xfrm>
          <a:prstGeom prst="rect">
            <a:avLst/>
          </a:prstGeom>
        </p:spPr>
      </p:pic>
      <p:sp>
        <p:nvSpPr>
          <p:cNvPr id="2" name="Title 1">
            <a:extLst>
              <a:ext uri="{FF2B5EF4-FFF2-40B4-BE49-F238E27FC236}">
                <a16:creationId xmlns:a16="http://schemas.microsoft.com/office/drawing/2014/main" id="{74C0D784-16DA-EB88-0027-7240EE4C351A}"/>
              </a:ext>
            </a:extLst>
          </p:cNvPr>
          <p:cNvSpPr>
            <a:spLocks noGrp="1"/>
          </p:cNvSpPr>
          <p:nvPr>
            <p:ph type="title"/>
          </p:nvPr>
        </p:nvSpPr>
        <p:spPr/>
        <p:txBody>
          <a:bodyPr>
            <a:normAutofit/>
          </a:bodyPr>
          <a:lstStyle/>
          <a:p>
            <a:r>
              <a:rPr lang="en-US" sz="4000" b="1" dirty="0"/>
              <a:t>In an OHDSI network study, </a:t>
            </a:r>
            <a:r>
              <a:rPr lang="en-US" sz="4000" b="1" i="1" dirty="0"/>
              <a:t>several instances</a:t>
            </a:r>
            <a:r>
              <a:rPr lang="en-US" sz="4000" b="1" dirty="0"/>
              <a:t> of OHDSI are stood up…</a:t>
            </a:r>
          </a:p>
        </p:txBody>
      </p:sp>
    </p:spTree>
    <p:extLst>
      <p:ext uri="{BB962C8B-B14F-4D97-AF65-F5344CB8AC3E}">
        <p14:creationId xmlns:p14="http://schemas.microsoft.com/office/powerpoint/2010/main" val="402641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diagram, text, line, plan&#10;&#10;Description automatically generated">
            <a:extLst>
              <a:ext uri="{FF2B5EF4-FFF2-40B4-BE49-F238E27FC236}">
                <a16:creationId xmlns:a16="http://schemas.microsoft.com/office/drawing/2014/main" id="{B5D1B8FE-009A-EE37-BEE9-5258FF674246}"/>
              </a:ext>
            </a:extLst>
          </p:cNvPr>
          <p:cNvPicPr>
            <a:picLocks noGrp="1" noChangeAspect="1"/>
          </p:cNvPicPr>
          <p:nvPr>
            <p:ph idx="1"/>
          </p:nvPr>
        </p:nvPicPr>
        <p:blipFill rotWithShape="1">
          <a:blip r:embed="rId3"/>
          <a:srcRect t="17956" b="9415"/>
          <a:stretch/>
        </p:blipFill>
        <p:spPr>
          <a:xfrm>
            <a:off x="5375610" y="269668"/>
            <a:ext cx="6436743" cy="6269244"/>
          </a:xfrm>
          <a:ln>
            <a:noFill/>
          </a:ln>
        </p:spPr>
      </p:pic>
      <p:sp>
        <p:nvSpPr>
          <p:cNvPr id="4" name="Slide Number Placeholder 3">
            <a:extLst>
              <a:ext uri="{FF2B5EF4-FFF2-40B4-BE49-F238E27FC236}">
                <a16:creationId xmlns:a16="http://schemas.microsoft.com/office/drawing/2014/main" id="{30CB6C1B-3C4B-E762-503C-EE6A061D6AEC}"/>
              </a:ext>
            </a:extLst>
          </p:cNvPr>
          <p:cNvSpPr>
            <a:spLocks noGrp="1"/>
          </p:cNvSpPr>
          <p:nvPr>
            <p:ph type="sldNum" sz="quarter" idx="12"/>
          </p:nvPr>
        </p:nvSpPr>
        <p:spPr/>
        <p:txBody>
          <a:bodyPr/>
          <a:lstStyle/>
          <a:p>
            <a:fld id="{72DD4F55-0E22-8845-9732-CAADCAF007A6}" type="slidenum">
              <a:rPr lang="en-US" smtClean="0"/>
              <a:t>7</a:t>
            </a:fld>
            <a:endParaRPr lang="en-US" dirty="0"/>
          </a:p>
        </p:txBody>
      </p:sp>
      <p:sp>
        <p:nvSpPr>
          <p:cNvPr id="7" name="Oval 6">
            <a:extLst>
              <a:ext uri="{FF2B5EF4-FFF2-40B4-BE49-F238E27FC236}">
                <a16:creationId xmlns:a16="http://schemas.microsoft.com/office/drawing/2014/main" id="{7ED9E1CD-9043-2BC0-F416-3EAD220A3758}"/>
              </a:ext>
            </a:extLst>
          </p:cNvPr>
          <p:cNvSpPr/>
          <p:nvPr/>
        </p:nvSpPr>
        <p:spPr>
          <a:xfrm>
            <a:off x="4922981" y="684461"/>
            <a:ext cx="4192438" cy="3195975"/>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8" name="TextBox 7">
            <a:extLst>
              <a:ext uri="{FF2B5EF4-FFF2-40B4-BE49-F238E27FC236}">
                <a16:creationId xmlns:a16="http://schemas.microsoft.com/office/drawing/2014/main" id="{C8589F1C-2C89-1609-4F10-ADBE3083C5E6}"/>
              </a:ext>
            </a:extLst>
          </p:cNvPr>
          <p:cNvSpPr txBox="1"/>
          <p:nvPr/>
        </p:nvSpPr>
        <p:spPr>
          <a:xfrm>
            <a:off x="358965" y="276260"/>
            <a:ext cx="3622851" cy="1938992"/>
          </a:xfrm>
          <a:prstGeom prst="rect">
            <a:avLst/>
          </a:prstGeom>
          <a:noFill/>
        </p:spPr>
        <p:txBody>
          <a:bodyPr wrap="none" rtlCol="0">
            <a:spAutoFit/>
          </a:bodyPr>
          <a:lstStyle/>
          <a:p>
            <a:r>
              <a:rPr lang="en-US" sz="4000" dirty="0"/>
              <a:t>The IDSR Project</a:t>
            </a:r>
            <a:br>
              <a:rPr lang="en-US" sz="4000" dirty="0"/>
            </a:br>
            <a:r>
              <a:rPr lang="en-US" sz="4000" dirty="0"/>
              <a:t>Study </a:t>
            </a:r>
            <a:br>
              <a:rPr lang="en-US" sz="4000" dirty="0"/>
            </a:br>
            <a:r>
              <a:rPr lang="en-US" sz="4000" dirty="0"/>
              <a:t>Specification</a:t>
            </a:r>
          </a:p>
        </p:txBody>
      </p:sp>
      <p:sp>
        <p:nvSpPr>
          <p:cNvPr id="2" name="TextBox 1">
            <a:extLst>
              <a:ext uri="{FF2B5EF4-FFF2-40B4-BE49-F238E27FC236}">
                <a16:creationId xmlns:a16="http://schemas.microsoft.com/office/drawing/2014/main" id="{628FD5B9-61A6-E745-58CF-9420AFEBF311}"/>
              </a:ext>
            </a:extLst>
          </p:cNvPr>
          <p:cNvSpPr txBox="1"/>
          <p:nvPr/>
        </p:nvSpPr>
        <p:spPr>
          <a:xfrm>
            <a:off x="358965" y="2215252"/>
            <a:ext cx="4902368" cy="4201150"/>
          </a:xfrm>
          <a:prstGeom prst="rect">
            <a:avLst/>
          </a:prstGeom>
          <a:noFill/>
        </p:spPr>
        <p:txBody>
          <a:bodyPr wrap="none" rtlCol="0">
            <a:spAutoFit/>
          </a:bodyPr>
          <a:lstStyle/>
          <a:p>
            <a:pPr marL="342900" indent="-342900">
              <a:buFont typeface="Arial" panose="020B0604020202020204" pitchFamily="34" charset="0"/>
              <a:buChar char="•"/>
            </a:pPr>
            <a:r>
              <a:rPr lang="en-US" sz="2000" dirty="0"/>
              <a:t>As part of another project sponsored  </a:t>
            </a:r>
            <a:br>
              <a:rPr lang="en-US" sz="2000" dirty="0"/>
            </a:br>
            <a:r>
              <a:rPr lang="en-US" sz="2000" dirty="0"/>
              <a:t>by the EU called </a:t>
            </a:r>
            <a:r>
              <a:rPr lang="en-US" sz="2000" dirty="0">
                <a:hlinkClick r:id="rId4"/>
              </a:rPr>
              <a:t>WorldFAIR</a:t>
            </a:r>
            <a:r>
              <a:rPr lang="en-US" sz="2000" dirty="0"/>
              <a:t>, INSPIRE is </a:t>
            </a:r>
            <a:br>
              <a:rPr lang="en-US" sz="2000" dirty="0"/>
            </a:br>
            <a:r>
              <a:rPr lang="en-US" sz="2000" dirty="0"/>
              <a:t>putting these definitions into a larger </a:t>
            </a:r>
            <a:br>
              <a:rPr lang="en-US" sz="2000" dirty="0"/>
            </a:br>
            <a:r>
              <a:rPr lang="en-US" sz="2000" dirty="0"/>
              <a:t>framework that documents a network</a:t>
            </a:r>
            <a:br>
              <a:rPr lang="en-US" sz="2000" dirty="0"/>
            </a:br>
            <a:r>
              <a:rPr lang="en-US" sz="2000" dirty="0"/>
              <a:t>study using </a:t>
            </a:r>
            <a:r>
              <a:rPr lang="en-US" sz="2000" b="1" i="1" dirty="0"/>
              <a:t>schema.org</a:t>
            </a:r>
            <a:r>
              <a:rPr lang="en-US" sz="2000" dirty="0"/>
              <a:t> and </a:t>
            </a:r>
            <a:r>
              <a:rPr lang="en-US" sz="2000" b="1" i="1" dirty="0"/>
              <a:t>JSON-LD</a:t>
            </a:r>
          </a:p>
          <a:p>
            <a:pPr marL="342900" indent="-342900">
              <a:buFont typeface="Arial" panose="020B0604020202020204" pitchFamily="34" charset="0"/>
              <a:buChar char="•"/>
            </a:pPr>
            <a:r>
              <a:rPr lang="en-US" sz="2000" dirty="0"/>
              <a:t>Through this framework two workflows </a:t>
            </a:r>
            <a:br>
              <a:rPr lang="en-US" sz="2000" dirty="0"/>
            </a:br>
            <a:r>
              <a:rPr lang="en-US" sz="2000" dirty="0"/>
              <a:t>are described: </a:t>
            </a:r>
          </a:p>
          <a:p>
            <a:pPr marL="800100" lvl="1" indent="-342900">
              <a:buFont typeface="Arial" panose="020B0604020202020204" pitchFamily="34" charset="0"/>
              <a:buChar char="•"/>
            </a:pPr>
            <a:r>
              <a:rPr lang="en-US" dirty="0"/>
              <a:t>A site-specific workflow that produces </a:t>
            </a:r>
            <a:br>
              <a:rPr lang="en-US" dirty="0"/>
            </a:br>
            <a:r>
              <a:rPr lang="en-US" dirty="0"/>
              <a:t>OMOP CDM instances from source IDSR </a:t>
            </a:r>
            <a:br>
              <a:rPr lang="en-US" dirty="0"/>
            </a:br>
            <a:r>
              <a:rPr lang="en-US" dirty="0"/>
              <a:t>case report forms</a:t>
            </a:r>
          </a:p>
          <a:p>
            <a:pPr marL="800100" lvl="1" indent="-342900">
              <a:buFont typeface="Arial" panose="020B0604020202020204" pitchFamily="34" charset="0"/>
              <a:buChar char="•"/>
            </a:pPr>
            <a:r>
              <a:rPr lang="en-US" dirty="0"/>
              <a:t>A workflow that executes a shared study </a:t>
            </a:r>
            <a:br>
              <a:rPr lang="en-US" dirty="0"/>
            </a:br>
            <a:r>
              <a:rPr lang="en-US" dirty="0"/>
              <a:t>design on top of these site-specific CDMs </a:t>
            </a:r>
            <a:br>
              <a:rPr lang="en-US" dirty="0"/>
            </a:br>
            <a:r>
              <a:rPr lang="en-US" dirty="0"/>
              <a:t>using local copies of the same data </a:t>
            </a:r>
            <a:br>
              <a:rPr lang="en-US" dirty="0"/>
            </a:br>
            <a:r>
              <a:rPr lang="en-US" dirty="0"/>
              <a:t>analysis software stac</a:t>
            </a:r>
            <a:r>
              <a:rPr lang="en-US" sz="1900" dirty="0"/>
              <a:t>k</a:t>
            </a:r>
          </a:p>
        </p:txBody>
      </p:sp>
      <p:sp>
        <p:nvSpPr>
          <p:cNvPr id="3" name="Oval 2">
            <a:extLst>
              <a:ext uri="{FF2B5EF4-FFF2-40B4-BE49-F238E27FC236}">
                <a16:creationId xmlns:a16="http://schemas.microsoft.com/office/drawing/2014/main" id="{7E12AA0B-854D-3537-6DFE-2F6013EF3FFC}"/>
              </a:ext>
            </a:extLst>
          </p:cNvPr>
          <p:cNvSpPr/>
          <p:nvPr/>
        </p:nvSpPr>
        <p:spPr>
          <a:xfrm>
            <a:off x="8572500" y="3494313"/>
            <a:ext cx="1299476" cy="832757"/>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5" name="Oval 4">
            <a:extLst>
              <a:ext uri="{FF2B5EF4-FFF2-40B4-BE49-F238E27FC236}">
                <a16:creationId xmlns:a16="http://schemas.microsoft.com/office/drawing/2014/main" id="{9E7B2A29-589D-45A1-1356-88B3F2432D0D}"/>
              </a:ext>
            </a:extLst>
          </p:cNvPr>
          <p:cNvSpPr/>
          <p:nvPr/>
        </p:nvSpPr>
        <p:spPr>
          <a:xfrm>
            <a:off x="6945092" y="4920346"/>
            <a:ext cx="1299476" cy="832757"/>
          </a:xfrm>
          <a:prstGeom prst="ellipse">
            <a:avLst/>
          </a:prstGeom>
          <a:solidFill>
            <a:srgbClr val="B25407">
              <a:alpha val="24000"/>
            </a:srgbClr>
          </a:solidFill>
          <a:ln w="50800">
            <a:solidFill>
              <a:srgbClr val="C000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921410591"/>
      </p:ext>
    </p:extLst>
  </p:cSld>
  <p:clrMapOvr>
    <a:masterClrMapping/>
  </p:clrMapOvr>
  <mc:AlternateContent xmlns:mc="http://schemas.openxmlformats.org/markup-compatibility/2006" xmlns:p14="http://schemas.microsoft.com/office/powerpoint/2010/main">
    <mc:Choice Requires="p14">
      <p:transition spd="slow" p14:dur="125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childTnLst>
                          </p:cTn>
                        </p:par>
                        <p:par>
                          <p:cTn id="11" fill="hold">
                            <p:stCondLst>
                              <p:cond delay="1250"/>
                            </p:stCondLst>
                            <p:childTnLst>
                              <p:par>
                                <p:cTn id="12" presetID="3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250" fill="hold"/>
                                        <p:tgtEl>
                                          <p:spTgt spid="7"/>
                                        </p:tgtEl>
                                        <p:attrNameLst>
                                          <p:attrName>ppt_w</p:attrName>
                                        </p:attrNameLst>
                                      </p:cBhvr>
                                      <p:tavLst>
                                        <p:tav tm="0">
                                          <p:val>
                                            <p:fltVal val="0"/>
                                          </p:val>
                                        </p:tav>
                                        <p:tav tm="100000">
                                          <p:val>
                                            <p:strVal val="#ppt_w"/>
                                          </p:val>
                                        </p:tav>
                                      </p:tavLst>
                                    </p:anim>
                                    <p:anim calcmode="lin" valueType="num">
                                      <p:cBhvr>
                                        <p:cTn id="15" dur="1250" fill="hold"/>
                                        <p:tgtEl>
                                          <p:spTgt spid="7"/>
                                        </p:tgtEl>
                                        <p:attrNameLst>
                                          <p:attrName>ppt_h</p:attrName>
                                        </p:attrNameLst>
                                      </p:cBhvr>
                                      <p:tavLst>
                                        <p:tav tm="0">
                                          <p:val>
                                            <p:fltVal val="0"/>
                                          </p:val>
                                        </p:tav>
                                        <p:tav tm="100000">
                                          <p:val>
                                            <p:strVal val="#ppt_h"/>
                                          </p:val>
                                        </p:tav>
                                      </p:tavLst>
                                    </p:anim>
                                    <p:anim calcmode="lin" valueType="num">
                                      <p:cBhvr>
                                        <p:cTn id="16" dur="1250" fill="hold"/>
                                        <p:tgtEl>
                                          <p:spTgt spid="7"/>
                                        </p:tgtEl>
                                        <p:attrNameLst>
                                          <p:attrName>style.rotation</p:attrName>
                                        </p:attrNameLst>
                                      </p:cBhvr>
                                      <p:tavLst>
                                        <p:tav tm="0">
                                          <p:val>
                                            <p:fltVal val="90"/>
                                          </p:val>
                                        </p:tav>
                                        <p:tav tm="100000">
                                          <p:val>
                                            <p:fltVal val="0"/>
                                          </p:val>
                                        </p:tav>
                                      </p:tavLst>
                                    </p:anim>
                                    <p:animEffect transition="in" filter="fade">
                                      <p:cBhvr>
                                        <p:cTn id="17" dur="1250"/>
                                        <p:tgtEl>
                                          <p:spTgt spid="7"/>
                                        </p:tgtEl>
                                      </p:cBhvr>
                                    </p:animEffect>
                                  </p:childTnLst>
                                </p:cTn>
                              </p:par>
                            </p:childTnLst>
                          </p:cTn>
                        </p:par>
                        <p:par>
                          <p:cTn id="18" fill="hold">
                            <p:stCondLst>
                              <p:cond delay="2500"/>
                            </p:stCondLst>
                            <p:childTnLst>
                              <p:par>
                                <p:cTn id="19" presetID="31"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250" fill="hold"/>
                                        <p:tgtEl>
                                          <p:spTgt spid="3"/>
                                        </p:tgtEl>
                                        <p:attrNameLst>
                                          <p:attrName>ppt_w</p:attrName>
                                        </p:attrNameLst>
                                      </p:cBhvr>
                                      <p:tavLst>
                                        <p:tav tm="0">
                                          <p:val>
                                            <p:fltVal val="0"/>
                                          </p:val>
                                        </p:tav>
                                        <p:tav tm="100000">
                                          <p:val>
                                            <p:strVal val="#ppt_w"/>
                                          </p:val>
                                        </p:tav>
                                      </p:tavLst>
                                    </p:anim>
                                    <p:anim calcmode="lin" valueType="num">
                                      <p:cBhvr>
                                        <p:cTn id="22" dur="1250" fill="hold"/>
                                        <p:tgtEl>
                                          <p:spTgt spid="3"/>
                                        </p:tgtEl>
                                        <p:attrNameLst>
                                          <p:attrName>ppt_h</p:attrName>
                                        </p:attrNameLst>
                                      </p:cBhvr>
                                      <p:tavLst>
                                        <p:tav tm="0">
                                          <p:val>
                                            <p:fltVal val="0"/>
                                          </p:val>
                                        </p:tav>
                                        <p:tav tm="100000">
                                          <p:val>
                                            <p:strVal val="#ppt_h"/>
                                          </p:val>
                                        </p:tav>
                                      </p:tavLst>
                                    </p:anim>
                                    <p:anim calcmode="lin" valueType="num">
                                      <p:cBhvr>
                                        <p:cTn id="23" dur="1250" fill="hold"/>
                                        <p:tgtEl>
                                          <p:spTgt spid="3"/>
                                        </p:tgtEl>
                                        <p:attrNameLst>
                                          <p:attrName>style.rotation</p:attrName>
                                        </p:attrNameLst>
                                      </p:cBhvr>
                                      <p:tavLst>
                                        <p:tav tm="0">
                                          <p:val>
                                            <p:fltVal val="90"/>
                                          </p:val>
                                        </p:tav>
                                        <p:tav tm="100000">
                                          <p:val>
                                            <p:fltVal val="0"/>
                                          </p:val>
                                        </p:tav>
                                      </p:tavLst>
                                    </p:anim>
                                    <p:animEffect transition="in" filter="fade">
                                      <p:cBhvr>
                                        <p:cTn id="24"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3F39EE-8F95-E203-AF88-A3A85058BFB7}"/>
              </a:ext>
            </a:extLst>
          </p:cNvPr>
          <p:cNvSpPr>
            <a:spLocks noGrp="1"/>
          </p:cNvSpPr>
          <p:nvPr>
            <p:ph idx="1"/>
          </p:nvPr>
        </p:nvSpPr>
        <p:spPr>
          <a:xfrm>
            <a:off x="838200" y="1825625"/>
            <a:ext cx="10515600" cy="4667250"/>
          </a:xfrm>
        </p:spPr>
        <p:txBody>
          <a:bodyPr>
            <a:normAutofit/>
          </a:bodyPr>
          <a:lstStyle/>
          <a:p>
            <a:r>
              <a:rPr lang="en-US" sz="2400" dirty="0"/>
              <a:t>A second instance of OHDSI is under construction at MUBAS which hosts some Malawi Ministry of Health (MoH) IDSR case-level data</a:t>
            </a:r>
          </a:p>
          <a:p>
            <a:r>
              <a:rPr lang="en-US" sz="2400" dirty="0"/>
              <a:t>MUBAS and the Malawi MoH are currently evaluating several platforms that can host the OHDSI data analysis workbench</a:t>
            </a:r>
          </a:p>
          <a:p>
            <a:r>
              <a:rPr lang="en-US" sz="2400" dirty="0"/>
              <a:t>Meanwhile, multiple instances of the OMOP CDM – one loaded with synthetic IDSR case-level data, and one loaded with real IDSR case-level data – have been deployed</a:t>
            </a:r>
          </a:p>
          <a:p>
            <a:r>
              <a:rPr lang="en-US" sz="2400" dirty="0"/>
              <a:t>For the workbench, there are alternatives that connect an organization’s private network to a private cloud offered by Google, Microsoft and AWS</a:t>
            </a:r>
          </a:p>
          <a:p>
            <a:r>
              <a:rPr lang="en-US" sz="2400" dirty="0"/>
              <a:t>There is, also, a Docker Image alternative called </a:t>
            </a:r>
            <a:r>
              <a:rPr lang="en-US" sz="2400" dirty="0">
                <a:hlinkClick r:id="rId2"/>
              </a:rPr>
              <a:t>Broadsea</a:t>
            </a:r>
            <a:r>
              <a:rPr lang="en-US" sz="2400" dirty="0"/>
              <a:t> that hosts the OHDSI data analysis workbench on an application server that is part of an organization’s private network and NOT in any cloud, be it public or private</a:t>
            </a:r>
          </a:p>
        </p:txBody>
      </p:sp>
      <p:sp>
        <p:nvSpPr>
          <p:cNvPr id="2" name="Title 1">
            <a:extLst>
              <a:ext uri="{FF2B5EF4-FFF2-40B4-BE49-F238E27FC236}">
                <a16:creationId xmlns:a16="http://schemas.microsoft.com/office/drawing/2014/main" id="{74C0D784-16DA-EB88-0027-7240EE4C351A}"/>
              </a:ext>
            </a:extLst>
          </p:cNvPr>
          <p:cNvSpPr>
            <a:spLocks noGrp="1"/>
          </p:cNvSpPr>
          <p:nvPr>
            <p:ph type="title"/>
          </p:nvPr>
        </p:nvSpPr>
        <p:spPr/>
        <p:txBody>
          <a:bodyPr>
            <a:normAutofit/>
          </a:bodyPr>
          <a:lstStyle/>
          <a:p>
            <a:r>
              <a:rPr lang="en-US" sz="4000" b="1" dirty="0"/>
              <a:t>In an OHDSI network study, </a:t>
            </a:r>
            <a:r>
              <a:rPr lang="en-US" sz="4000" b="1" i="1" dirty="0"/>
              <a:t>several instances</a:t>
            </a:r>
            <a:r>
              <a:rPr lang="en-US" sz="4000" b="1" dirty="0"/>
              <a:t> of OHDSI are stood up (2)…</a:t>
            </a:r>
          </a:p>
        </p:txBody>
      </p:sp>
      <p:sp>
        <p:nvSpPr>
          <p:cNvPr id="4" name="Slide Number Placeholder 3">
            <a:extLst>
              <a:ext uri="{FF2B5EF4-FFF2-40B4-BE49-F238E27FC236}">
                <a16:creationId xmlns:a16="http://schemas.microsoft.com/office/drawing/2014/main" id="{96DCCED3-6AA7-4D66-14EE-E4B7848BC567}"/>
              </a:ext>
            </a:extLst>
          </p:cNvPr>
          <p:cNvSpPr>
            <a:spLocks noGrp="1"/>
          </p:cNvSpPr>
          <p:nvPr>
            <p:ph type="sldNum" sz="quarter" idx="12"/>
          </p:nvPr>
        </p:nvSpPr>
        <p:spPr/>
        <p:txBody>
          <a:bodyPr/>
          <a:lstStyle/>
          <a:p>
            <a:fld id="{72DD4F55-0E22-8845-9732-CAADCAF007A6}" type="slidenum">
              <a:rPr lang="en-US" smtClean="0"/>
              <a:t>8</a:t>
            </a:fld>
            <a:endParaRPr lang="en-US" dirty="0"/>
          </a:p>
        </p:txBody>
      </p:sp>
    </p:spTree>
    <p:extLst>
      <p:ext uri="{BB962C8B-B14F-4D97-AF65-F5344CB8AC3E}">
        <p14:creationId xmlns:p14="http://schemas.microsoft.com/office/powerpoint/2010/main" val="157219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43335</TotalTime>
  <Words>3891</Words>
  <Application>Microsoft Macintosh PowerPoint</Application>
  <PresentationFormat>Widescreen</PresentationFormat>
  <Paragraphs>269</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ManRop</vt:lpstr>
      <vt:lpstr>Office Theme</vt:lpstr>
      <vt:lpstr>Advanced Methods in an  Ongoing Disease Surveillance Network Study Using the OHDSI ATLAS  Data Analysis Workbench</vt:lpstr>
      <vt:lpstr>Background</vt:lpstr>
      <vt:lpstr>Meet the IDSR</vt:lpstr>
      <vt:lpstr>Meet the IDSR (2)</vt:lpstr>
      <vt:lpstr>Meet the IDSR (3)</vt:lpstr>
      <vt:lpstr>Meet our OHDSI IDSR Network Study</vt:lpstr>
      <vt:lpstr>In an OHDSI network study, several instances of OHDSI are stood up…</vt:lpstr>
      <vt:lpstr>PowerPoint Presentation</vt:lpstr>
      <vt:lpstr>In an OHDSI network study, several instances of OHDSI are stood up (2)…</vt:lpstr>
      <vt:lpstr>Meanwhile, as due diligence continues…</vt:lpstr>
      <vt:lpstr>Cohort definitions and analysis specifications are shared back and forth…</vt:lpstr>
      <vt:lpstr>The anatomy of  a sensitivity  analysis</vt:lpstr>
      <vt:lpstr>The anatomy of  a sensitivity  analysis (2)</vt:lpstr>
      <vt:lpstr>A sensitivity  analysis informed outcome cohort</vt:lpstr>
      <vt:lpstr>In reality…</vt:lpstr>
      <vt:lpstr>In reality (2)…</vt:lpstr>
      <vt:lpstr>In reality (3)…</vt:lpstr>
      <vt:lpstr>The platform PI (still a real person) asks a research question…</vt:lpstr>
      <vt:lpstr>Study design for exploring the circumstances  in which MoHs were able to follow or NOT  the IDSR guidelines </vt:lpstr>
      <vt:lpstr>Before we do a deep dive into covariates, let’s take a quick look at OHDSI’s point-and-click predictive analytics interface. The interface is a start at addressing the concerns below which INSPIRE and APHRC is continuing to address through an African-led initiative</vt:lpstr>
      <vt:lpstr>OHDSI Predictive Analytics Interface</vt:lpstr>
      <vt:lpstr>OHDSI Predictive Analytics Interface (2)</vt:lpstr>
      <vt:lpstr>OHDSI Predictive Analytics Interface (3)</vt:lpstr>
      <vt:lpstr>The covariates may help us gain a nuanced picture of testing best practices in East Africa</vt:lpstr>
      <vt:lpstr>The covariates may help us gain a nuanced picture of testing best practices in East Africa (2)</vt:lpstr>
      <vt:lpstr>PowerPoint Presentation</vt:lpstr>
      <vt:lpstr>In an updated ATLAS data analysis workbench, we are adding the external exposome in support of the IDSR and other use cases</vt:lpstr>
      <vt:lpstr>Growing analysis and cohort definitions through collaboration</vt:lpstr>
      <vt:lpstr>Growing analysis and cohort definitions through collaboration (2)</vt:lpstr>
      <vt:lpstr>We specify and run a “real” target cohort definition for suspected COVID-19 cases alongside a “theoretical” one, iteratively growing the “real” one to  cover as many features as possible from the theoretical one while simultaneously maximizing the cohort size</vt:lpstr>
      <vt:lpstr>The methodology…</vt:lpstr>
      <vt:lpstr>This lifecycle leads us into a federated learning model where the team is encountering many open questions we are working with OHDSI and other research scientists to understand and master using AI</vt:lpstr>
      <vt:lpstr>Our biggest problem we think is concept drift. Are the analyses we perform the same when we substitute certain events in the OMOP CDM for others if, for example, we are missing a diagnosis or the results of a PCR test? </vt:lpstr>
      <vt:lpstr>PowerPoint Presentation</vt:lpstr>
      <vt:lpstr>Appendix</vt:lpstr>
      <vt:lpstr>JSON cohort definitions</vt:lpstr>
      <vt:lpstr>Example  predictive analysis</vt:lpstr>
      <vt:lpstr>I don’t know how much we want to subscribe to a single framework that unifies exposure attributes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Methods in an  Ongoing Disease Surveillance Network Study Using the OHDSI ATLAS  Data Analysis Workbench</dc:title>
  <dc:creator>Jay Greenfield</dc:creator>
  <cp:lastModifiedBy>Jay Greenfield</cp:lastModifiedBy>
  <cp:revision>237</cp:revision>
  <dcterms:created xsi:type="dcterms:W3CDTF">2023-05-28T05:54:37Z</dcterms:created>
  <dcterms:modified xsi:type="dcterms:W3CDTF">2023-06-30T08:29:41Z</dcterms:modified>
</cp:coreProperties>
</file>